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gif" ContentType="image/gif"/>
  <Default Extension="jpg" ContentType="image/jpeg"/>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8" r:id="rId5"/>
    <p:sldMasterId id="214748366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y="5143500" cx="9144000"/>
  <p:notesSz cx="6858000" cy="9144000"/>
  <p:embeddedFontLst>
    <p:embeddedFont>
      <p:font typeface="Century Gothic"/>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AF76BE3-5018-4C8C-9B9F-63B3DE404646}">
  <a:tblStyle styleId="{7AF76BE3-5018-4C8C-9B9F-63B3DE40464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font" Target="fonts/CenturyGothic-regular.fntdata"/><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1" Type="http://schemas.openxmlformats.org/officeDocument/2006/relationships/slide" Target="slides/slide14.xml"/><Relationship Id="rId3" Type="http://schemas.openxmlformats.org/officeDocument/2006/relationships/presProps" Target="presProps.xml"/><Relationship Id="rId25" Type="http://schemas.openxmlformats.org/officeDocument/2006/relationships/slide" Target="slides/slide18.xml"/><Relationship Id="rId7" Type="http://schemas.openxmlformats.org/officeDocument/2006/relationships/notesMaster" Target="notesMasters/notesMaster1.xml"/><Relationship Id="rId12" Type="http://schemas.openxmlformats.org/officeDocument/2006/relationships/slide" Target="slides/slide5.xml"/><Relationship Id="rId17" Type="http://schemas.openxmlformats.org/officeDocument/2006/relationships/slide" Target="slides/slide10.xml"/><Relationship Id="rId20" Type="http://schemas.openxmlformats.org/officeDocument/2006/relationships/slide" Target="slides/slide13.xml"/><Relationship Id="rId2" Type="http://schemas.openxmlformats.org/officeDocument/2006/relationships/viewProps" Target="viewProps.xml"/><Relationship Id="rId29" Type="http://schemas.openxmlformats.org/officeDocument/2006/relationships/font" Target="fonts/CenturyGothic-boldItalic.fntdata"/><Relationship Id="rId16" Type="http://schemas.openxmlformats.org/officeDocument/2006/relationships/slide" Target="slides/slide9.xml"/><Relationship Id="rId24" Type="http://schemas.openxmlformats.org/officeDocument/2006/relationships/slide" Target="slides/slide17.xml"/><Relationship Id="rId1" Type="http://schemas.openxmlformats.org/officeDocument/2006/relationships/theme" Target="theme/theme1.xml"/><Relationship Id="rId6" Type="http://schemas.openxmlformats.org/officeDocument/2006/relationships/slideMaster" Target="slideMasters/slideMaster2.xml"/><Relationship Id="rId11" Type="http://schemas.openxmlformats.org/officeDocument/2006/relationships/slide" Target="slides/slide4.xml"/><Relationship Id="rId32" Type="http://schemas.openxmlformats.org/officeDocument/2006/relationships/customXml" Target="../customXml/item3.xml"/><Relationship Id="rId23" Type="http://schemas.openxmlformats.org/officeDocument/2006/relationships/slide" Target="slides/slide16.xml"/><Relationship Id="rId28" Type="http://schemas.openxmlformats.org/officeDocument/2006/relationships/font" Target="fonts/CenturyGothic-italic.fntdata"/><Relationship Id="rId5" Type="http://schemas.openxmlformats.org/officeDocument/2006/relationships/slideMaster" Target="slideMasters/slideMaster1.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customXml" Target="../customXml/item2.xml"/><Relationship Id="rId22" Type="http://schemas.openxmlformats.org/officeDocument/2006/relationships/slide" Target="slides/slide15.xml"/><Relationship Id="rId4" Type="http://schemas.openxmlformats.org/officeDocument/2006/relationships/tableStyles" Target="tableStyles.xml"/><Relationship Id="rId9" Type="http://schemas.openxmlformats.org/officeDocument/2006/relationships/slide" Target="slides/slide2.xml"/><Relationship Id="rId27" Type="http://schemas.openxmlformats.org/officeDocument/2006/relationships/font" Target="fonts/CenturyGothic-bold.fntdata"/><Relationship Id="rId14" Type="http://schemas.openxmlformats.org/officeDocument/2006/relationships/slide" Target="slides/slide7.xml"/><Relationship Id="rId30"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aleofuniverse.com/" TargetMode="External"/><Relationship Id="rId3" Type="http://schemas.openxmlformats.org/officeDocument/2006/relationships/hyperlink" Target="https://amazing-space.stsci.edu/resources/explorations/groundup/lesson/basics/g37/"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aleofuniverse.com/" TargetMode="External"/><Relationship Id="rId3" Type="http://schemas.openxmlformats.org/officeDocument/2006/relationships/hyperlink" Target="https://amazing-space.stsci.edu/resources/explorations/groundup/lesson/basics/g37/"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khIzr6610cQ"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df63ff4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df63ff4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http://scaleofuniverse.com/</a:t>
            </a:r>
            <a:endParaRPr/>
          </a:p>
          <a:p>
            <a:pPr indent="0" lvl="0" marL="0" rtl="0" algn="l">
              <a:spcBef>
                <a:spcPts val="0"/>
              </a:spcBef>
              <a:spcAft>
                <a:spcPts val="0"/>
              </a:spcAft>
              <a:buNone/>
            </a:pPr>
            <a:r>
              <a:rPr lang="en-GB" u="sng">
                <a:solidFill>
                  <a:schemeClr val="hlink"/>
                </a:solidFill>
                <a:hlinkClick r:id="rId3"/>
              </a:rPr>
              <a:t>https://amazing-space.stsci.edu/resources/explorations/groundup/lesson/basics/g37/</a:t>
            </a:r>
            <a:r>
              <a:rPr lang="en-GB"/>
              <a:t> - Image taken from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312b7cd7f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312b7cd7f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http://scaleofuniverse.com/</a:t>
            </a:r>
            <a:endParaRPr/>
          </a:p>
          <a:p>
            <a:pPr indent="0" lvl="0" marL="0" rtl="0" algn="l">
              <a:spcBef>
                <a:spcPts val="0"/>
              </a:spcBef>
              <a:spcAft>
                <a:spcPts val="0"/>
              </a:spcAft>
              <a:buNone/>
            </a:pPr>
            <a:r>
              <a:rPr lang="en-GB" u="sng">
                <a:solidFill>
                  <a:schemeClr val="hlink"/>
                </a:solidFill>
                <a:hlinkClick r:id="rId3"/>
              </a:rPr>
              <a:t>https://amazing-space.stsci.edu/resources/explorations/groundup/lesson/basics/g37/</a:t>
            </a:r>
            <a:r>
              <a:rPr lang="en-GB"/>
              <a:t> - Image taken from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e0d22be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e0d22be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http://scaleofuniverse.com/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e0d22be3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e0d22be3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SciShow video from - </a:t>
            </a:r>
            <a:r>
              <a:rPr lang="en-GB" u="sng">
                <a:solidFill>
                  <a:schemeClr val="hlink"/>
                </a:solidFill>
                <a:hlinkClick r:id="rId2"/>
              </a:rPr>
              <a:t>https://www.youtube.com/watch?v=khIzr6610cQ</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3e5c105cef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e5c105cef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3e5c105ce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e5c105ce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3e5c105cef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e5c105cef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3e5c105ce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e5c105ce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t>Please include tasks/questions here rather than just referring to a worksheet. This will save on photocopying and facilitate sharing with other schools.</a:t>
            </a:r>
            <a:endParaRPr/>
          </a:p>
          <a:p>
            <a:pPr indent="0" lvl="0" marL="0" rtl="0" algn="l">
              <a:lnSpc>
                <a:spcPct val="115000"/>
              </a:lnSpc>
              <a:spcBef>
                <a:spcPts val="0"/>
              </a:spcBef>
              <a:spcAft>
                <a:spcPts val="0"/>
              </a:spcAft>
              <a:buNone/>
            </a:pPr>
            <a:r>
              <a:rPr lang="en-GB"/>
              <a:t>Try and build tasks/questions which escalate through Bloom’s Taxonomy. This will help with differentiation.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3e5c105ce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e5c105ce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e1b1126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e1b1126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4312b7cd7f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312b7cd7f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4312b7cd7f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4312b7cd7f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312b7cd7f_1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312b7cd7f_1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4312b7cd7f_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312b7cd7f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3e5c105ce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e5c105ce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Learning Objectives contain </a:t>
            </a:r>
            <a:r>
              <a:rPr b="1" lang="en-GB">
                <a:solidFill>
                  <a:schemeClr val="dk1"/>
                </a:solidFill>
              </a:rPr>
              <a:t>concepts </a:t>
            </a:r>
            <a:r>
              <a:rPr lang="en-GB">
                <a:solidFill>
                  <a:schemeClr val="dk1"/>
                </a:solidFill>
              </a:rPr>
              <a:t>(nouns, big ideas), </a:t>
            </a:r>
            <a:r>
              <a:rPr b="1" lang="en-GB">
                <a:solidFill>
                  <a:schemeClr val="dk1"/>
                </a:solidFill>
              </a:rPr>
              <a:t>skills </a:t>
            </a:r>
            <a:r>
              <a:rPr lang="en-GB">
                <a:solidFill>
                  <a:schemeClr val="dk1"/>
                </a:solidFill>
              </a:rPr>
              <a:t>(verbs, measurable behaviours) and sometimes </a:t>
            </a:r>
            <a:r>
              <a:rPr b="1" lang="en-GB">
                <a:solidFill>
                  <a:schemeClr val="dk1"/>
                </a:solidFill>
              </a:rPr>
              <a:t>context </a:t>
            </a:r>
            <a:r>
              <a:rPr lang="en-GB">
                <a:solidFill>
                  <a:schemeClr val="dk1"/>
                </a:solidFill>
              </a:rPr>
              <a:t>(restricting or targeting conditions).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●Example: Students will be able to </a:t>
            </a:r>
            <a:r>
              <a:rPr b="1" lang="en-GB">
                <a:solidFill>
                  <a:schemeClr val="dk1"/>
                </a:solidFill>
              </a:rPr>
              <a:t>describe</a:t>
            </a:r>
            <a:r>
              <a:rPr lang="en-GB">
                <a:solidFill>
                  <a:schemeClr val="dk1"/>
                </a:solidFill>
              </a:rPr>
              <a:t> the concept of </a:t>
            </a:r>
            <a:r>
              <a:rPr b="1" lang="en-GB">
                <a:solidFill>
                  <a:schemeClr val="dk1"/>
                </a:solidFill>
              </a:rPr>
              <a:t>density </a:t>
            </a:r>
            <a:r>
              <a:rPr lang="en-GB">
                <a:solidFill>
                  <a:schemeClr val="dk1"/>
                </a:solidFill>
              </a:rPr>
              <a:t>and apply it to </a:t>
            </a:r>
            <a:r>
              <a:rPr b="1" lang="en-GB">
                <a:solidFill>
                  <a:schemeClr val="dk1"/>
                </a:solidFill>
              </a:rPr>
              <a:t>floating and sinking.</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Success criteria are specific measurable outcomes that if met mean that the student has met the learning objective.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Examples: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•Students will be able to compare densities of substances using mass and volume.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•Students will be able to identify whether a solid or liquid will float or sink in a liquid based on their densities.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3e5c105ce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e5c105ce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312b7cd7f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312b7cd7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14" name="Google Shape;14;p2"/>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15" name="Google Shape;15;p2"/>
          <p:cNvSpPr txBox="1"/>
          <p:nvPr/>
        </p:nvSpPr>
        <p:spPr>
          <a:xfrm>
            <a:off x="191000" y="4663075"/>
            <a:ext cx="2571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8" name="Shape 68"/>
        <p:cNvGrpSpPr/>
        <p:nvPr/>
      </p:nvGrpSpPr>
      <p:grpSpPr>
        <a:xfrm>
          <a:off x="0" y="0"/>
          <a:ext cx="0" cy="0"/>
          <a:chOff x="0" y="0"/>
          <a:chExt cx="0" cy="0"/>
        </a:xfrm>
      </p:grpSpPr>
      <p:sp>
        <p:nvSpPr>
          <p:cNvPr id="69" name="Google Shape;69;p1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600"/>
              <a:buFont typeface="Century Gothic"/>
              <a:buNone/>
              <a:defRPr sz="6600">
                <a:latin typeface="Century Gothic"/>
                <a:ea typeface="Century Gothic"/>
                <a:cs typeface="Century Gothic"/>
                <a:sym typeface="Century Gothic"/>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0" name="Google Shape;70;p1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1" name="Google Shape;7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72" name="Google Shape;72;p12"/>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73" name="Google Shape;73;p12"/>
          <p:cNvSpPr txBox="1"/>
          <p:nvPr/>
        </p:nvSpPr>
        <p:spPr>
          <a:xfrm>
            <a:off x="191000" y="4663075"/>
            <a:ext cx="2571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 Now">
  <p:cSld name="CUSTOM_1">
    <p:spTree>
      <p:nvGrpSpPr>
        <p:cNvPr id="74" name="Shape 74"/>
        <p:cNvGrpSpPr/>
        <p:nvPr/>
      </p:nvGrpSpPr>
      <p:grpSpPr>
        <a:xfrm>
          <a:off x="0" y="0"/>
          <a:ext cx="0" cy="0"/>
          <a:chOff x="0" y="0"/>
          <a:chExt cx="0" cy="0"/>
        </a:xfrm>
      </p:grpSpPr>
      <p:sp>
        <p:nvSpPr>
          <p:cNvPr id="75" name="Google Shape;75;p13"/>
          <p:cNvSpPr txBox="1"/>
          <p:nvPr>
            <p:ph idx="1" type="body"/>
          </p:nvPr>
        </p:nvSpPr>
        <p:spPr>
          <a:xfrm>
            <a:off x="709450" y="566200"/>
            <a:ext cx="5123100" cy="4097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
        <p:nvSpPr>
          <p:cNvPr id="76" name="Google Shape;76;p13"/>
          <p:cNvSpPr txBox="1"/>
          <p:nvPr/>
        </p:nvSpPr>
        <p:spPr>
          <a:xfrm rot="-5400000">
            <a:off x="-352325" y="2399550"/>
            <a:ext cx="11544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DO NOW</a:t>
            </a:r>
            <a:endParaRPr sz="1600">
              <a:solidFill>
                <a:srgbClr val="0B5394"/>
              </a:solidFill>
              <a:latin typeface="Century Gothic"/>
              <a:ea typeface="Century Gothic"/>
              <a:cs typeface="Century Gothic"/>
              <a:sym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mpt Boxes">
  <p:cSld name="CUSTOM">
    <p:spTree>
      <p:nvGrpSpPr>
        <p:cNvPr id="77" name="Shape 77"/>
        <p:cNvGrpSpPr/>
        <p:nvPr/>
      </p:nvGrpSpPr>
      <p:grpSpPr>
        <a:xfrm>
          <a:off x="0" y="0"/>
          <a:ext cx="0" cy="0"/>
          <a:chOff x="0" y="0"/>
          <a:chExt cx="0" cy="0"/>
        </a:xfrm>
      </p:grpSpPr>
      <p:sp>
        <p:nvSpPr>
          <p:cNvPr id="78" name="Google Shape;78;p14"/>
          <p:cNvSpPr txBox="1"/>
          <p:nvPr/>
        </p:nvSpPr>
        <p:spPr>
          <a:xfrm rot="-5400000">
            <a:off x="-636425" y="2399550"/>
            <a:ext cx="17226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PROMPT BOXES</a:t>
            </a:r>
            <a:endParaRPr sz="1600">
              <a:solidFill>
                <a:srgbClr val="0B5394"/>
              </a:solidFill>
              <a:latin typeface="Century Gothic"/>
              <a:ea typeface="Century Gothic"/>
              <a:cs typeface="Century Gothic"/>
              <a:sym typeface="Century Gothic"/>
            </a:endParaRPr>
          </a:p>
        </p:txBody>
      </p:sp>
      <p:sp>
        <p:nvSpPr>
          <p:cNvPr id="79" name="Google Shape;79;p14"/>
          <p:cNvSpPr txBox="1"/>
          <p:nvPr>
            <p:ph idx="1" type="body"/>
          </p:nvPr>
        </p:nvSpPr>
        <p:spPr>
          <a:xfrm>
            <a:off x="586550" y="547850"/>
            <a:ext cx="7986000" cy="2661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ily Review" type="blank">
  <p:cSld name="BLANK">
    <p:spTree>
      <p:nvGrpSpPr>
        <p:cNvPr id="80" name="Shape 80"/>
        <p:cNvGrpSpPr/>
        <p:nvPr/>
      </p:nvGrpSpPr>
      <p:grpSpPr>
        <a:xfrm>
          <a:off x="0" y="0"/>
          <a:ext cx="0" cy="0"/>
          <a:chOff x="0" y="0"/>
          <a:chExt cx="0" cy="0"/>
        </a:xfrm>
      </p:grpSpPr>
      <p:sp>
        <p:nvSpPr>
          <p:cNvPr id="81" name="Google Shape;8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15"/>
          <p:cNvSpPr txBox="1"/>
          <p:nvPr/>
        </p:nvSpPr>
        <p:spPr>
          <a:xfrm rot="-5400000">
            <a:off x="-569675" y="2399550"/>
            <a:ext cx="15891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83" name="Google Shape;83;p15"/>
          <p:cNvSpPr txBox="1"/>
          <p:nvPr>
            <p:ph idx="1" type="body"/>
          </p:nvPr>
        </p:nvSpPr>
        <p:spPr>
          <a:xfrm>
            <a:off x="709450" y="566200"/>
            <a:ext cx="5123100" cy="4097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arning Objective and Success Criteria">
  <p:cSld name="BLANK_1">
    <p:spTree>
      <p:nvGrpSpPr>
        <p:cNvPr id="84" name="Shape 84"/>
        <p:cNvGrpSpPr/>
        <p:nvPr/>
      </p:nvGrpSpPr>
      <p:grpSpPr>
        <a:xfrm>
          <a:off x="0" y="0"/>
          <a:ext cx="0" cy="0"/>
          <a:chOff x="0" y="0"/>
          <a:chExt cx="0" cy="0"/>
        </a:xfrm>
      </p:grpSpPr>
      <p:sp>
        <p:nvSpPr>
          <p:cNvPr id="85" name="Google Shape;85;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6" name="Google Shape;86;p16"/>
          <p:cNvSpPr txBox="1"/>
          <p:nvPr/>
        </p:nvSpPr>
        <p:spPr>
          <a:xfrm rot="-5400000">
            <a:off x="-929500" y="1209150"/>
            <a:ext cx="22989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87" name="Google Shape;87;p16"/>
          <p:cNvSpPr/>
          <p:nvPr/>
        </p:nvSpPr>
        <p:spPr>
          <a:xfrm>
            <a:off x="395650" y="231900"/>
            <a:ext cx="6419100" cy="2305800"/>
          </a:xfrm>
          <a:prstGeom prst="homePlate">
            <a:avLst>
              <a:gd fmla="val 50000" name="adj"/>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txBox="1"/>
          <p:nvPr>
            <p:ph type="title"/>
          </p:nvPr>
        </p:nvSpPr>
        <p:spPr>
          <a:xfrm>
            <a:off x="532075" y="477525"/>
            <a:ext cx="5061600" cy="18351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 name="Google Shape;89;p16"/>
          <p:cNvSpPr txBox="1"/>
          <p:nvPr/>
        </p:nvSpPr>
        <p:spPr>
          <a:xfrm rot="-5400000">
            <a:off x="-790750" y="3730950"/>
            <a:ext cx="20214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90" name="Google Shape;90;p16"/>
          <p:cNvSpPr txBox="1"/>
          <p:nvPr>
            <p:ph idx="1" type="body"/>
          </p:nvPr>
        </p:nvSpPr>
        <p:spPr>
          <a:xfrm>
            <a:off x="497975" y="2892375"/>
            <a:ext cx="5198100" cy="201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ate Prior Knowledge">
  <p:cSld name="BLANK_1_1">
    <p:spTree>
      <p:nvGrpSpPr>
        <p:cNvPr id="91" name="Shape 91"/>
        <p:cNvGrpSpPr/>
        <p:nvPr/>
      </p:nvGrpSpPr>
      <p:grpSpPr>
        <a:xfrm>
          <a:off x="0" y="0"/>
          <a:ext cx="0" cy="0"/>
          <a:chOff x="0" y="0"/>
          <a:chExt cx="0" cy="0"/>
        </a:xfrm>
      </p:grpSpPr>
      <p:sp>
        <p:nvSpPr>
          <p:cNvPr id="92" name="Google Shape;9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17"/>
          <p:cNvSpPr txBox="1"/>
          <p:nvPr/>
        </p:nvSpPr>
        <p:spPr>
          <a:xfrm rot="-5400000">
            <a:off x="-1398650" y="2399550"/>
            <a:ext cx="32334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94" name="Google Shape;94;p17"/>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96" name="Google Shape;96;p17"/>
          <p:cNvSpPr txBox="1"/>
          <p:nvPr>
            <p:ph idx="2" type="body"/>
          </p:nvPr>
        </p:nvSpPr>
        <p:spPr>
          <a:xfrm>
            <a:off x="552550" y="852700"/>
            <a:ext cx="6173700" cy="40656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cept Development">
  <p:cSld name="BLANK_1_1_1">
    <p:spTree>
      <p:nvGrpSpPr>
        <p:cNvPr id="97" name="Shape 97"/>
        <p:cNvGrpSpPr/>
        <p:nvPr/>
      </p:nvGrpSpPr>
      <p:grpSpPr>
        <a:xfrm>
          <a:off x="0" y="0"/>
          <a:ext cx="0" cy="0"/>
          <a:chOff x="0" y="0"/>
          <a:chExt cx="0" cy="0"/>
        </a:xfrm>
      </p:grpSpPr>
      <p:sp>
        <p:nvSpPr>
          <p:cNvPr id="98" name="Google Shape;98;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9" name="Google Shape;99;p18"/>
          <p:cNvSpPr txBox="1"/>
          <p:nvPr/>
        </p:nvSpPr>
        <p:spPr>
          <a:xfrm rot="-5400000">
            <a:off x="-1139375" y="2399550"/>
            <a:ext cx="27285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100" name="Google Shape;100;p18"/>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8"/>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2" name="Google Shape;102;p18"/>
          <p:cNvSpPr txBox="1"/>
          <p:nvPr>
            <p:ph idx="2" type="body"/>
          </p:nvPr>
        </p:nvSpPr>
        <p:spPr>
          <a:xfrm>
            <a:off x="552550" y="852700"/>
            <a:ext cx="6173700" cy="40656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kill Development/Guided Practice">
  <p:cSld name="BLANK_1_1_1_1">
    <p:spTree>
      <p:nvGrpSpPr>
        <p:cNvPr id="103" name="Shape 103"/>
        <p:cNvGrpSpPr/>
        <p:nvPr/>
      </p:nvGrpSpPr>
      <p:grpSpPr>
        <a:xfrm>
          <a:off x="0" y="0"/>
          <a:ext cx="0" cy="0"/>
          <a:chOff x="0" y="0"/>
          <a:chExt cx="0" cy="0"/>
        </a:xfrm>
      </p:grpSpPr>
      <p:sp>
        <p:nvSpPr>
          <p:cNvPr id="104" name="Google Shape;10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9"/>
          <p:cNvSpPr txBox="1"/>
          <p:nvPr/>
        </p:nvSpPr>
        <p:spPr>
          <a:xfrm rot="-5400000">
            <a:off x="-1790900" y="2604200"/>
            <a:ext cx="40179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106" name="Google Shape;106;p19"/>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8" name="Google Shape;108;p19"/>
          <p:cNvSpPr txBox="1"/>
          <p:nvPr>
            <p:ph idx="2" type="body"/>
          </p:nvPr>
        </p:nvSpPr>
        <p:spPr>
          <a:xfrm>
            <a:off x="552550" y="1807725"/>
            <a:ext cx="6173700" cy="3110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levance">
  <p:cSld name="BLANK_1_1_1_1_1">
    <p:spTree>
      <p:nvGrpSpPr>
        <p:cNvPr id="109" name="Shape 109"/>
        <p:cNvGrpSpPr/>
        <p:nvPr/>
      </p:nvGrpSpPr>
      <p:grpSpPr>
        <a:xfrm>
          <a:off x="0" y="0"/>
          <a:ext cx="0" cy="0"/>
          <a:chOff x="0" y="0"/>
          <a:chExt cx="0" cy="0"/>
        </a:xfrm>
      </p:grpSpPr>
      <p:sp>
        <p:nvSpPr>
          <p:cNvPr id="110" name="Google Shape;110;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11" name="Google Shape;111;p20"/>
          <p:cNvSpPr txBox="1"/>
          <p:nvPr/>
        </p:nvSpPr>
        <p:spPr>
          <a:xfrm rot="-5400000">
            <a:off x="-489650" y="2399550"/>
            <a:ext cx="14154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112" name="Google Shape;112;p20"/>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0"/>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14" name="Google Shape;114;p20"/>
          <p:cNvSpPr txBox="1"/>
          <p:nvPr>
            <p:ph idx="2" type="body"/>
          </p:nvPr>
        </p:nvSpPr>
        <p:spPr>
          <a:xfrm>
            <a:off x="552550" y="767450"/>
            <a:ext cx="6173700" cy="4151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kill Closure">
  <p:cSld name="BLANK_1_1_1_1_1_1">
    <p:spTree>
      <p:nvGrpSpPr>
        <p:cNvPr id="115" name="Shape 115"/>
        <p:cNvGrpSpPr/>
        <p:nvPr/>
      </p:nvGrpSpPr>
      <p:grpSpPr>
        <a:xfrm>
          <a:off x="0" y="0"/>
          <a:ext cx="0" cy="0"/>
          <a:chOff x="0" y="0"/>
          <a:chExt cx="0" cy="0"/>
        </a:xfrm>
      </p:grpSpPr>
      <p:sp>
        <p:nvSpPr>
          <p:cNvPr id="116" name="Google Shape;116;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17" name="Google Shape;117;p21"/>
          <p:cNvSpPr txBox="1"/>
          <p:nvPr/>
        </p:nvSpPr>
        <p:spPr>
          <a:xfrm rot="-5400000">
            <a:off x="-667850" y="2399550"/>
            <a:ext cx="17718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118" name="Google Shape;118;p21"/>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1"/>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20" name="Google Shape;120;p21"/>
          <p:cNvSpPr txBox="1"/>
          <p:nvPr>
            <p:ph idx="2" type="body"/>
          </p:nvPr>
        </p:nvSpPr>
        <p:spPr>
          <a:xfrm>
            <a:off x="552550" y="767450"/>
            <a:ext cx="6173700" cy="4151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ily Review" type="blank">
  <p:cSld name="BLANK">
    <p:spTree>
      <p:nvGrpSpPr>
        <p:cNvPr id="16" name="Shape 16"/>
        <p:cNvGrpSpPr/>
        <p:nvPr/>
      </p:nvGrpSpPr>
      <p:grpSpPr>
        <a:xfrm>
          <a:off x="0" y="0"/>
          <a:ext cx="0" cy="0"/>
          <a:chOff x="0" y="0"/>
          <a:chExt cx="0" cy="0"/>
        </a:xfrm>
      </p:grpSpPr>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3"/>
          <p:cNvSpPr txBox="1"/>
          <p:nvPr/>
        </p:nvSpPr>
        <p:spPr>
          <a:xfrm rot="-5400000">
            <a:off x="-569675" y="2399550"/>
            <a:ext cx="15891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19" name="Google Shape;19;p3"/>
          <p:cNvSpPr txBox="1"/>
          <p:nvPr>
            <p:ph idx="1" type="body"/>
          </p:nvPr>
        </p:nvSpPr>
        <p:spPr>
          <a:xfrm>
            <a:off x="709450" y="566200"/>
            <a:ext cx="5123100" cy="4097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dependent Practice">
  <p:cSld name="BLANK_1_1_1_1_1_1_1">
    <p:spTree>
      <p:nvGrpSpPr>
        <p:cNvPr id="121" name="Shape 121"/>
        <p:cNvGrpSpPr/>
        <p:nvPr/>
      </p:nvGrpSpPr>
      <p:grpSpPr>
        <a:xfrm>
          <a:off x="0" y="0"/>
          <a:ext cx="0" cy="0"/>
          <a:chOff x="0" y="0"/>
          <a:chExt cx="0" cy="0"/>
        </a:xfrm>
      </p:grpSpPr>
      <p:sp>
        <p:nvSpPr>
          <p:cNvPr id="122" name="Google Shape;12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23" name="Google Shape;123;p22"/>
          <p:cNvSpPr txBox="1"/>
          <p:nvPr/>
        </p:nvSpPr>
        <p:spPr>
          <a:xfrm rot="-5400000">
            <a:off x="-1128800" y="2670800"/>
            <a:ext cx="26937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124" name="Google Shape;124;p22"/>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26" name="Google Shape;126;p22"/>
          <p:cNvSpPr txBox="1"/>
          <p:nvPr>
            <p:ph idx="2" type="body"/>
          </p:nvPr>
        </p:nvSpPr>
        <p:spPr>
          <a:xfrm>
            <a:off x="552550" y="1937350"/>
            <a:ext cx="6173700" cy="2981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arning Objective and Success Criteria">
  <p:cSld name="BLANK_1">
    <p:spTree>
      <p:nvGrpSpPr>
        <p:cNvPr id="20" name="Shape 20"/>
        <p:cNvGrpSpPr/>
        <p:nvPr/>
      </p:nvGrpSpPr>
      <p:grpSpPr>
        <a:xfrm>
          <a:off x="0" y="0"/>
          <a:ext cx="0" cy="0"/>
          <a:chOff x="0" y="0"/>
          <a:chExt cx="0" cy="0"/>
        </a:xfrm>
      </p:grpSpPr>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2" name="Google Shape;22;p4"/>
          <p:cNvSpPr txBox="1"/>
          <p:nvPr/>
        </p:nvSpPr>
        <p:spPr>
          <a:xfrm rot="-5400000">
            <a:off x="-929500" y="1209150"/>
            <a:ext cx="22989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23" name="Google Shape;23;p4"/>
          <p:cNvSpPr/>
          <p:nvPr/>
        </p:nvSpPr>
        <p:spPr>
          <a:xfrm>
            <a:off x="395650" y="231900"/>
            <a:ext cx="6419100" cy="2305800"/>
          </a:xfrm>
          <a:prstGeom prst="homePlate">
            <a:avLst>
              <a:gd fmla="val 50000" name="adj"/>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type="title"/>
          </p:nvPr>
        </p:nvSpPr>
        <p:spPr>
          <a:xfrm>
            <a:off x="532075" y="477525"/>
            <a:ext cx="5061600" cy="18351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5" name="Google Shape;25;p4"/>
          <p:cNvSpPr txBox="1"/>
          <p:nvPr/>
        </p:nvSpPr>
        <p:spPr>
          <a:xfrm rot="-5400000">
            <a:off x="-790750" y="3730950"/>
            <a:ext cx="20214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26" name="Google Shape;26;p4"/>
          <p:cNvSpPr txBox="1"/>
          <p:nvPr>
            <p:ph idx="1" type="body"/>
          </p:nvPr>
        </p:nvSpPr>
        <p:spPr>
          <a:xfrm>
            <a:off x="497975" y="2892375"/>
            <a:ext cx="5198100" cy="201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ate Prior Knowledge">
  <p:cSld name="BLANK_1_1">
    <p:spTree>
      <p:nvGrpSpPr>
        <p:cNvPr id="27" name="Shape 27"/>
        <p:cNvGrpSpPr/>
        <p:nvPr/>
      </p:nvGrpSpPr>
      <p:grpSpPr>
        <a:xfrm>
          <a:off x="0" y="0"/>
          <a:ext cx="0" cy="0"/>
          <a:chOff x="0" y="0"/>
          <a:chExt cx="0" cy="0"/>
        </a:xfrm>
      </p:grpSpPr>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9" name="Google Shape;29;p5"/>
          <p:cNvSpPr txBox="1"/>
          <p:nvPr/>
        </p:nvSpPr>
        <p:spPr>
          <a:xfrm rot="-5400000">
            <a:off x="-1398650" y="2399550"/>
            <a:ext cx="32334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ACTIVATE PRIOR KNOWLEDG</a:t>
            </a:r>
            <a:r>
              <a:rPr lang="en-GB" sz="1600">
                <a:solidFill>
                  <a:srgbClr val="0B5394"/>
                </a:solidFill>
                <a:latin typeface="Century Gothic"/>
                <a:ea typeface="Century Gothic"/>
                <a:cs typeface="Century Gothic"/>
                <a:sym typeface="Century Gothic"/>
              </a:rPr>
              <a:t>E</a:t>
            </a:r>
            <a:endParaRPr sz="1600">
              <a:solidFill>
                <a:srgbClr val="0B5394"/>
              </a:solidFill>
              <a:latin typeface="Century Gothic"/>
              <a:ea typeface="Century Gothic"/>
              <a:cs typeface="Century Gothic"/>
              <a:sym typeface="Century Gothic"/>
            </a:endParaRPr>
          </a:p>
        </p:txBody>
      </p:sp>
      <p:sp>
        <p:nvSpPr>
          <p:cNvPr id="30" name="Google Shape;30;p5"/>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32" name="Google Shape;32;p5"/>
          <p:cNvSpPr txBox="1"/>
          <p:nvPr>
            <p:ph idx="2" type="body"/>
          </p:nvPr>
        </p:nvSpPr>
        <p:spPr>
          <a:xfrm>
            <a:off x="552550" y="852700"/>
            <a:ext cx="6173700" cy="40656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cept Development">
  <p:cSld name="BLANK_1_1_1">
    <p:spTree>
      <p:nvGrpSpPr>
        <p:cNvPr id="33" name="Shape 33"/>
        <p:cNvGrpSpPr/>
        <p:nvPr/>
      </p:nvGrpSpPr>
      <p:grpSpPr>
        <a:xfrm>
          <a:off x="0" y="0"/>
          <a:ext cx="0" cy="0"/>
          <a:chOff x="0" y="0"/>
          <a:chExt cx="0" cy="0"/>
        </a:xfrm>
      </p:grpSpPr>
      <p:sp>
        <p:nvSpPr>
          <p:cNvPr id="34" name="Google Shape;34;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5" name="Google Shape;35;p6"/>
          <p:cNvSpPr txBox="1"/>
          <p:nvPr/>
        </p:nvSpPr>
        <p:spPr>
          <a:xfrm rot="-5400000">
            <a:off x="-1139375" y="2399550"/>
            <a:ext cx="27285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36" name="Google Shape;36;p6"/>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6"/>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8" name="Google Shape;38;p6"/>
          <p:cNvSpPr txBox="1"/>
          <p:nvPr>
            <p:ph idx="2" type="body"/>
          </p:nvPr>
        </p:nvSpPr>
        <p:spPr>
          <a:xfrm>
            <a:off x="552550" y="852700"/>
            <a:ext cx="6173700" cy="40656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kill Development/Guided Practice">
  <p:cSld name="BLANK_1_1_1_1">
    <p:spTree>
      <p:nvGrpSpPr>
        <p:cNvPr id="39" name="Shape 39"/>
        <p:cNvGrpSpPr/>
        <p:nvPr/>
      </p:nvGrpSpPr>
      <p:grpSpPr>
        <a:xfrm>
          <a:off x="0" y="0"/>
          <a:ext cx="0" cy="0"/>
          <a:chOff x="0" y="0"/>
          <a:chExt cx="0" cy="0"/>
        </a:xfrm>
      </p:grpSpPr>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41" name="Google Shape;41;p7"/>
          <p:cNvSpPr txBox="1"/>
          <p:nvPr/>
        </p:nvSpPr>
        <p:spPr>
          <a:xfrm rot="-5400000">
            <a:off x="-1790900" y="2604200"/>
            <a:ext cx="40179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42" name="Google Shape;42;p7"/>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4" name="Google Shape;44;p7"/>
          <p:cNvSpPr txBox="1"/>
          <p:nvPr>
            <p:ph idx="2" type="body"/>
          </p:nvPr>
        </p:nvSpPr>
        <p:spPr>
          <a:xfrm>
            <a:off x="552550" y="1807725"/>
            <a:ext cx="6173700" cy="3110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levance">
  <p:cSld name="BLANK_1_1_1_1_1">
    <p:spTree>
      <p:nvGrpSpPr>
        <p:cNvPr id="45" name="Shape 45"/>
        <p:cNvGrpSpPr/>
        <p:nvPr/>
      </p:nvGrpSpPr>
      <p:grpSpPr>
        <a:xfrm>
          <a:off x="0" y="0"/>
          <a:ext cx="0" cy="0"/>
          <a:chOff x="0" y="0"/>
          <a:chExt cx="0" cy="0"/>
        </a:xfrm>
      </p:grpSpPr>
      <p:sp>
        <p:nvSpPr>
          <p:cNvPr id="46" name="Google Shape;46;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47" name="Google Shape;47;p8"/>
          <p:cNvSpPr txBox="1"/>
          <p:nvPr/>
        </p:nvSpPr>
        <p:spPr>
          <a:xfrm rot="-5400000">
            <a:off x="-489650" y="2399550"/>
            <a:ext cx="14154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48" name="Google Shape;48;p8"/>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8"/>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0" name="Google Shape;50;p8"/>
          <p:cNvSpPr txBox="1"/>
          <p:nvPr>
            <p:ph idx="2" type="body"/>
          </p:nvPr>
        </p:nvSpPr>
        <p:spPr>
          <a:xfrm>
            <a:off x="552550" y="767450"/>
            <a:ext cx="6173700" cy="4151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kill Closure">
  <p:cSld name="BLANK_1_1_1_1_1_1">
    <p:spTree>
      <p:nvGrpSpPr>
        <p:cNvPr id="51" name="Shape 51"/>
        <p:cNvGrpSpPr/>
        <p:nvPr/>
      </p:nvGrpSpPr>
      <p:grpSpPr>
        <a:xfrm>
          <a:off x="0" y="0"/>
          <a:ext cx="0" cy="0"/>
          <a:chOff x="0" y="0"/>
          <a:chExt cx="0" cy="0"/>
        </a:xfrm>
      </p:grpSpPr>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3" name="Google Shape;53;p9"/>
          <p:cNvSpPr txBox="1"/>
          <p:nvPr/>
        </p:nvSpPr>
        <p:spPr>
          <a:xfrm rot="-5400000">
            <a:off x="-667850" y="2399550"/>
            <a:ext cx="17718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54" name="Google Shape;54;p9"/>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9"/>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6" name="Google Shape;56;p9"/>
          <p:cNvSpPr txBox="1"/>
          <p:nvPr>
            <p:ph idx="2" type="body"/>
          </p:nvPr>
        </p:nvSpPr>
        <p:spPr>
          <a:xfrm>
            <a:off x="552550" y="767450"/>
            <a:ext cx="6173700" cy="4151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dependent Practice">
  <p:cSld name="BLANK_1_1_1_1_1_1_1">
    <p:spTree>
      <p:nvGrpSpPr>
        <p:cNvPr id="57" name="Shape 57"/>
        <p:cNvGrpSpPr/>
        <p:nvPr/>
      </p:nvGrpSpPr>
      <p:grpSpPr>
        <a:xfrm>
          <a:off x="0" y="0"/>
          <a:ext cx="0" cy="0"/>
          <a:chOff x="0" y="0"/>
          <a:chExt cx="0" cy="0"/>
        </a:xfrm>
      </p:grpSpPr>
      <p:sp>
        <p:nvSpPr>
          <p:cNvPr id="58" name="Google Shape;5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10"/>
          <p:cNvSpPr txBox="1"/>
          <p:nvPr/>
        </p:nvSpPr>
        <p:spPr>
          <a:xfrm rot="-5400000">
            <a:off x="-1128800" y="2670800"/>
            <a:ext cx="26937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60" name="Google Shape;60;p10"/>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0"/>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2" name="Google Shape;62;p10"/>
          <p:cNvSpPr txBox="1"/>
          <p:nvPr>
            <p:ph idx="2" type="body"/>
          </p:nvPr>
        </p:nvSpPr>
        <p:spPr>
          <a:xfrm>
            <a:off x="552550" y="1937350"/>
            <a:ext cx="6173700" cy="2981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2" Type="http://schemas.openxmlformats.org/officeDocument/2006/relationships/theme" Target="../theme/theme2.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
        <p:nvSpPr>
          <p:cNvPr id="9" name="Google Shape;9;p1"/>
          <p:cNvSpPr/>
          <p:nvPr/>
        </p:nvSpPr>
        <p:spPr>
          <a:xfrm>
            <a:off x="47750" y="34100"/>
            <a:ext cx="9063300" cy="5075400"/>
          </a:xfrm>
          <a:prstGeom prst="roundRect">
            <a:avLst>
              <a:gd fmla="val 3214" name="adj"/>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63" name="Shape 63"/>
        <p:cNvGrpSpPr/>
        <p:nvPr/>
      </p:nvGrpSpPr>
      <p:grpSpPr>
        <a:xfrm>
          <a:off x="0" y="0"/>
          <a:ext cx="0" cy="0"/>
          <a:chOff x="0" y="0"/>
          <a:chExt cx="0" cy="0"/>
        </a:xfrm>
      </p:grpSpPr>
      <p:sp>
        <p:nvSpPr>
          <p:cNvPr id="64" name="Google Shape;64;p11"/>
          <p:cNvSpPr/>
          <p:nvPr/>
        </p:nvSpPr>
        <p:spPr>
          <a:xfrm>
            <a:off x="47750" y="34100"/>
            <a:ext cx="9063300" cy="5075400"/>
          </a:xfrm>
          <a:prstGeom prst="roundRect">
            <a:avLst>
              <a:gd fmla="val 3214" name="adj"/>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Century Gothic"/>
              <a:buNone/>
              <a:defRPr sz="2800">
                <a:latin typeface="Century Gothic"/>
                <a:ea typeface="Century Gothic"/>
                <a:cs typeface="Century Gothic"/>
                <a:sym typeface="Century Gothic"/>
              </a:defRPr>
            </a:lvl1pPr>
            <a:lvl2pPr lvl="1" rtl="0">
              <a:spcBef>
                <a:spcPts val="0"/>
              </a:spcBef>
              <a:spcAft>
                <a:spcPts val="0"/>
              </a:spcAft>
              <a:buSzPts val="2800"/>
              <a:buFont typeface="Century Gothic"/>
              <a:buNone/>
              <a:defRPr sz="2800">
                <a:latin typeface="Century Gothic"/>
                <a:ea typeface="Century Gothic"/>
                <a:cs typeface="Century Gothic"/>
                <a:sym typeface="Century Gothic"/>
              </a:defRPr>
            </a:lvl2pPr>
            <a:lvl3pPr lvl="2" rtl="0">
              <a:spcBef>
                <a:spcPts val="0"/>
              </a:spcBef>
              <a:spcAft>
                <a:spcPts val="0"/>
              </a:spcAft>
              <a:buSzPts val="2800"/>
              <a:buFont typeface="Century Gothic"/>
              <a:buNone/>
              <a:defRPr sz="2800">
                <a:latin typeface="Century Gothic"/>
                <a:ea typeface="Century Gothic"/>
                <a:cs typeface="Century Gothic"/>
                <a:sym typeface="Century Gothic"/>
              </a:defRPr>
            </a:lvl3pPr>
            <a:lvl4pPr lvl="3" rtl="0">
              <a:spcBef>
                <a:spcPts val="0"/>
              </a:spcBef>
              <a:spcAft>
                <a:spcPts val="0"/>
              </a:spcAft>
              <a:buSzPts val="2800"/>
              <a:buFont typeface="Century Gothic"/>
              <a:buNone/>
              <a:defRPr sz="2800">
                <a:latin typeface="Century Gothic"/>
                <a:ea typeface="Century Gothic"/>
                <a:cs typeface="Century Gothic"/>
                <a:sym typeface="Century Gothic"/>
              </a:defRPr>
            </a:lvl4pPr>
            <a:lvl5pPr lvl="4" rtl="0">
              <a:spcBef>
                <a:spcPts val="0"/>
              </a:spcBef>
              <a:spcAft>
                <a:spcPts val="0"/>
              </a:spcAft>
              <a:buSzPts val="2800"/>
              <a:buFont typeface="Century Gothic"/>
              <a:buNone/>
              <a:defRPr sz="2800">
                <a:latin typeface="Century Gothic"/>
                <a:ea typeface="Century Gothic"/>
                <a:cs typeface="Century Gothic"/>
                <a:sym typeface="Century Gothic"/>
              </a:defRPr>
            </a:lvl5pPr>
            <a:lvl6pPr lvl="5" rtl="0">
              <a:spcBef>
                <a:spcPts val="0"/>
              </a:spcBef>
              <a:spcAft>
                <a:spcPts val="0"/>
              </a:spcAft>
              <a:buSzPts val="2800"/>
              <a:buFont typeface="Century Gothic"/>
              <a:buNone/>
              <a:defRPr sz="2800">
                <a:latin typeface="Century Gothic"/>
                <a:ea typeface="Century Gothic"/>
                <a:cs typeface="Century Gothic"/>
                <a:sym typeface="Century Gothic"/>
              </a:defRPr>
            </a:lvl6pPr>
            <a:lvl7pPr lvl="6" rtl="0">
              <a:spcBef>
                <a:spcPts val="0"/>
              </a:spcBef>
              <a:spcAft>
                <a:spcPts val="0"/>
              </a:spcAft>
              <a:buSzPts val="2800"/>
              <a:buFont typeface="Century Gothic"/>
              <a:buNone/>
              <a:defRPr sz="2800">
                <a:latin typeface="Century Gothic"/>
                <a:ea typeface="Century Gothic"/>
                <a:cs typeface="Century Gothic"/>
                <a:sym typeface="Century Gothic"/>
              </a:defRPr>
            </a:lvl7pPr>
            <a:lvl8pPr lvl="7" rtl="0">
              <a:spcBef>
                <a:spcPts val="0"/>
              </a:spcBef>
              <a:spcAft>
                <a:spcPts val="0"/>
              </a:spcAft>
              <a:buSzPts val="2800"/>
              <a:buFont typeface="Century Gothic"/>
              <a:buNone/>
              <a:defRPr sz="2800">
                <a:latin typeface="Century Gothic"/>
                <a:ea typeface="Century Gothic"/>
                <a:cs typeface="Century Gothic"/>
                <a:sym typeface="Century Gothic"/>
              </a:defRPr>
            </a:lvl8pPr>
            <a:lvl9pPr lvl="8" rtl="0">
              <a:spcBef>
                <a:spcPts val="0"/>
              </a:spcBef>
              <a:spcAft>
                <a:spcPts val="0"/>
              </a:spcAft>
              <a:buSzPts val="2800"/>
              <a:buFont typeface="Century Gothic"/>
              <a:buNone/>
              <a:defRPr sz="2800">
                <a:latin typeface="Century Gothic"/>
                <a:ea typeface="Century Gothic"/>
                <a:cs typeface="Century Gothic"/>
                <a:sym typeface="Century Gothic"/>
              </a:defRPr>
            </a:lvl9pPr>
          </a:lstStyle>
          <a:p/>
        </p:txBody>
      </p:sp>
      <p:sp>
        <p:nvSpPr>
          <p:cNvPr id="66" name="Google Shape;66;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Century Gothic"/>
              <a:buChar char="●"/>
              <a:defRPr sz="1800">
                <a:latin typeface="Century Gothic"/>
                <a:ea typeface="Century Gothic"/>
                <a:cs typeface="Century Gothic"/>
                <a:sym typeface="Century Gothic"/>
              </a:defRPr>
            </a:lvl1pPr>
            <a:lvl2pPr indent="-317500" lvl="1" marL="9144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2pPr>
            <a:lvl3pPr indent="-317500" lvl="2" marL="13716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3pPr>
            <a:lvl4pPr indent="-317500" lvl="3" marL="18288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4pPr>
            <a:lvl5pPr indent="-317500" lvl="4" marL="22860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5pPr>
            <a:lvl6pPr indent="-317500" lvl="5" marL="27432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6pPr>
            <a:lvl7pPr indent="-317500" lvl="6" marL="32004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7pPr>
            <a:lvl8pPr indent="-317500" lvl="7" marL="36576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8pPr>
            <a:lvl9pPr indent="-317500" lvl="8" marL="4114800" rtl="0">
              <a:lnSpc>
                <a:spcPct val="115000"/>
              </a:lnSpc>
              <a:spcBef>
                <a:spcPts val="1600"/>
              </a:spcBef>
              <a:spcAft>
                <a:spcPts val="1600"/>
              </a:spcAft>
              <a:buSzPts val="1400"/>
              <a:buFont typeface="Century Gothic"/>
              <a:buChar char="■"/>
              <a:defRPr>
                <a:latin typeface="Century Gothic"/>
                <a:ea typeface="Century Gothic"/>
                <a:cs typeface="Century Gothic"/>
                <a:sym typeface="Century Gothic"/>
              </a:defRPr>
            </a:lvl9pPr>
          </a:lstStyle>
          <a:p/>
        </p:txBody>
      </p:sp>
      <p:sp>
        <p:nvSpPr>
          <p:cNvPr id="67" name="Google Shape;6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www.youtube.com/watch?v=khIzr6610cQ" TargetMode="External"/><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gif"/><Relationship Id="rId4" Type="http://schemas.openxmlformats.org/officeDocument/2006/relationships/image" Target="../media/image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SOLAR SYSTEM MODELS</a:t>
            </a:r>
            <a:endParaRPr/>
          </a:p>
        </p:txBody>
      </p:sp>
      <p:sp>
        <p:nvSpPr>
          <p:cNvPr id="132" name="Google Shape;132;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We will analyse different models of the solar system developed through history</a:t>
            </a:r>
            <a:endParaRPr/>
          </a:p>
        </p:txBody>
      </p:sp>
      <p:pic>
        <p:nvPicPr>
          <p:cNvPr id="133" name="Google Shape;133;p23"/>
          <p:cNvPicPr preferRelativeResize="0"/>
          <p:nvPr/>
        </p:nvPicPr>
        <p:blipFill rotWithShape="1">
          <a:blip r:embed="rId3">
            <a:alphaModFix amt="43000"/>
          </a:blip>
          <a:srcRect b="12495" l="0" r="0" t="12502"/>
          <a:stretch/>
        </p:blipFill>
        <p:spPr>
          <a:xfrm>
            <a:off x="0" y="0"/>
            <a:ext cx="9144002" cy="514349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2"/>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lt1"/>
                </a:solidFill>
              </a:rPr>
              <a:t>We will analyse different models of the solar system developed through history</a:t>
            </a:r>
            <a:endParaRPr>
              <a:solidFill>
                <a:schemeClr val="lt1"/>
              </a:solidFill>
            </a:endParaRPr>
          </a:p>
        </p:txBody>
      </p:sp>
      <p:sp>
        <p:nvSpPr>
          <p:cNvPr id="194" name="Google Shape;194;p32"/>
          <p:cNvSpPr txBox="1"/>
          <p:nvPr>
            <p:ph idx="2" type="body"/>
          </p:nvPr>
        </p:nvSpPr>
        <p:spPr>
          <a:xfrm>
            <a:off x="552550" y="852700"/>
            <a:ext cx="6173700" cy="40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Looking at the night sky, astronomers like Aristotle, Ptolemy and </a:t>
            </a:r>
            <a:r>
              <a:rPr lang="en-GB">
                <a:solidFill>
                  <a:schemeClr val="dk1"/>
                </a:solidFill>
              </a:rPr>
              <a:t>Khayy</a:t>
            </a:r>
            <a:r>
              <a:rPr lang="en-GB">
                <a:solidFill>
                  <a:schemeClr val="dk1"/>
                </a:solidFill>
                <a:highlight>
                  <a:schemeClr val="lt1"/>
                </a:highlight>
              </a:rPr>
              <a:t>ám could see the stars and planets moving around the Earth, creating the </a:t>
            </a:r>
            <a:r>
              <a:rPr b="1" lang="en-GB">
                <a:solidFill>
                  <a:schemeClr val="dk1"/>
                </a:solidFill>
                <a:highlight>
                  <a:schemeClr val="lt1"/>
                </a:highlight>
              </a:rPr>
              <a:t>geocentric</a:t>
            </a:r>
            <a:r>
              <a:rPr lang="en-GB">
                <a:solidFill>
                  <a:schemeClr val="dk1"/>
                </a:solidFill>
                <a:highlight>
                  <a:schemeClr val="lt1"/>
                </a:highlight>
              </a:rPr>
              <a:t>₁ model.</a:t>
            </a:r>
            <a:endParaRPr>
              <a:solidFill>
                <a:schemeClr val="dk1"/>
              </a:solidFill>
            </a:endParaRPr>
          </a:p>
          <a:p>
            <a:pPr indent="0" lvl="0" marL="0" rtl="0" algn="l">
              <a:spcBef>
                <a:spcPts val="1600"/>
              </a:spcBef>
              <a:spcAft>
                <a:spcPts val="0"/>
              </a:spcAft>
              <a:buNone/>
            </a:pPr>
            <a:r>
              <a:rPr lang="en-GB">
                <a:solidFill>
                  <a:schemeClr val="dk1"/>
                </a:solidFill>
              </a:rPr>
              <a:t>Khayy</a:t>
            </a:r>
            <a:r>
              <a:rPr lang="en-GB">
                <a:solidFill>
                  <a:schemeClr val="dk1"/>
                </a:solidFill>
                <a:highlight>
                  <a:schemeClr val="lt1"/>
                </a:highlight>
              </a:rPr>
              <a:t>ám’s model</a:t>
            </a:r>
            <a:r>
              <a:rPr lang="en-GB"/>
              <a:t> of the solar                                     system believed that the Earth                                                         was the centre of the Universe.</a:t>
            </a:r>
            <a:endParaRPr/>
          </a:p>
          <a:p>
            <a:pPr indent="0" lvl="0" marL="0" rtl="0" algn="l">
              <a:spcBef>
                <a:spcPts val="1600"/>
              </a:spcBef>
              <a:spcAft>
                <a:spcPts val="1600"/>
              </a:spcAft>
              <a:buNone/>
            </a:pPr>
            <a:r>
              <a:rPr lang="en-GB"/>
              <a:t>The Earth was located in a fixed₂                                           position, with the planets, moons                                       and stars orbiting the Earth.</a:t>
            </a:r>
            <a:endParaRPr/>
          </a:p>
        </p:txBody>
      </p:sp>
      <p:graphicFrame>
        <p:nvGraphicFramePr>
          <p:cNvPr id="195" name="Google Shape;195;p32"/>
          <p:cNvGraphicFramePr/>
          <p:nvPr/>
        </p:nvGraphicFramePr>
        <p:xfrm>
          <a:off x="6802825" y="914925"/>
          <a:ext cx="3000000" cy="3000000"/>
        </p:xfrm>
        <a:graphic>
          <a:graphicData uri="http://schemas.openxmlformats.org/drawingml/2006/table">
            <a:tbl>
              <a:tblPr>
                <a:noFill/>
                <a:tableStyleId>{7AF76BE3-5018-4C8C-9B9F-63B3DE404646}</a:tableStyleId>
              </a:tblPr>
              <a:tblGrid>
                <a:gridCol w="214262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The geocentric model was created with the idea that the Earth was not moving. Why did early scientists and astronomers think this?</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pic>
        <p:nvPicPr>
          <p:cNvPr id="196" name="Google Shape;196;p32"/>
          <p:cNvPicPr preferRelativeResize="0"/>
          <p:nvPr/>
        </p:nvPicPr>
        <p:blipFill>
          <a:blip r:embed="rId3">
            <a:alphaModFix/>
          </a:blip>
          <a:stretch>
            <a:fillRect/>
          </a:stretch>
        </p:blipFill>
        <p:spPr>
          <a:xfrm>
            <a:off x="4425925" y="2161600"/>
            <a:ext cx="2013590" cy="2756700"/>
          </a:xfrm>
          <a:prstGeom prst="rect">
            <a:avLst/>
          </a:prstGeom>
          <a:noFill/>
          <a:ln>
            <a:noFill/>
          </a:ln>
        </p:spPr>
      </p:pic>
      <p:graphicFrame>
        <p:nvGraphicFramePr>
          <p:cNvPr id="197" name="Google Shape;197;p32"/>
          <p:cNvGraphicFramePr/>
          <p:nvPr/>
        </p:nvGraphicFramePr>
        <p:xfrm>
          <a:off x="6806900" y="3629000"/>
          <a:ext cx="3000000" cy="3000000"/>
        </p:xfrm>
        <a:graphic>
          <a:graphicData uri="http://schemas.openxmlformats.org/drawingml/2006/table">
            <a:tbl>
              <a:tblPr>
                <a:noFill/>
                <a:tableStyleId>{7AF76BE3-5018-4C8C-9B9F-63B3DE404646}</a:tableStyleId>
              </a:tblPr>
              <a:tblGrid>
                <a:gridCol w="21344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VOCABULARY</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r h="1000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1 - Earth centred</a:t>
                      </a:r>
                      <a:endParaRPr sz="1100">
                        <a:latin typeface="Century Gothic"/>
                        <a:ea typeface="Century Gothic"/>
                        <a:cs typeface="Century Gothic"/>
                        <a:sym typeface="Century Gothic"/>
                      </a:endParaRPr>
                    </a:p>
                    <a:p>
                      <a:pPr indent="0" lvl="0" marL="0" rtl="0" algn="l">
                        <a:spcBef>
                          <a:spcPts val="0"/>
                        </a:spcBef>
                        <a:spcAft>
                          <a:spcPts val="0"/>
                        </a:spcAft>
                        <a:buNone/>
                      </a:pPr>
                      <a:r>
                        <a:rPr lang="en-GB" sz="1100">
                          <a:latin typeface="Century Gothic"/>
                          <a:ea typeface="Century Gothic"/>
                          <a:cs typeface="Century Gothic"/>
                          <a:sym typeface="Century Gothic"/>
                        </a:rPr>
                        <a:t>2 - stationary, not moving</a:t>
                      </a:r>
                      <a:endParaRPr sz="1100">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3"/>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lt1"/>
                </a:solidFill>
              </a:rPr>
              <a:t>We will analyse different models of the solar system developed through history</a:t>
            </a:r>
            <a:endParaRPr>
              <a:solidFill>
                <a:schemeClr val="lt1"/>
              </a:solidFill>
            </a:endParaRPr>
          </a:p>
        </p:txBody>
      </p:sp>
      <p:sp>
        <p:nvSpPr>
          <p:cNvPr id="203" name="Google Shape;203;p33"/>
          <p:cNvSpPr txBox="1"/>
          <p:nvPr>
            <p:ph idx="2" type="body"/>
          </p:nvPr>
        </p:nvSpPr>
        <p:spPr>
          <a:xfrm>
            <a:off x="552550" y="852700"/>
            <a:ext cx="6173700" cy="40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 the centuries passed, astronomers began to question about the </a:t>
            </a:r>
            <a:r>
              <a:rPr b="1" lang="en-GB"/>
              <a:t>geocentric₁</a:t>
            </a:r>
            <a:r>
              <a:rPr lang="en-GB"/>
              <a:t> model as it could not explain why certain planets moved back and forth. For this reason, the </a:t>
            </a:r>
            <a:r>
              <a:rPr b="1" lang="en-GB"/>
              <a:t>heliocentric₂</a:t>
            </a:r>
            <a:r>
              <a:rPr lang="en-GB"/>
              <a:t> model was created.</a:t>
            </a:r>
            <a:endParaRPr/>
          </a:p>
          <a:p>
            <a:pPr indent="0" lvl="0" marL="0" rtl="0" algn="l">
              <a:spcBef>
                <a:spcPts val="1600"/>
              </a:spcBef>
              <a:spcAft>
                <a:spcPts val="0"/>
              </a:spcAft>
              <a:buNone/>
            </a:pPr>
            <a:r>
              <a:rPr lang="en-GB"/>
              <a:t>Copernicus’ model of the solar                                                system believed that the Sun was                                                 the centre of the Universe.</a:t>
            </a:r>
            <a:endParaRPr/>
          </a:p>
          <a:p>
            <a:pPr indent="0" lvl="0" marL="0" rtl="0" algn="l">
              <a:spcBef>
                <a:spcPts val="1600"/>
              </a:spcBef>
              <a:spcAft>
                <a:spcPts val="1600"/>
              </a:spcAft>
              <a:buNone/>
            </a:pPr>
            <a:r>
              <a:rPr lang="en-GB"/>
              <a:t>The Sun was located in a fixed</a:t>
            </a:r>
            <a:r>
              <a:rPr lang="en-GB"/>
              <a:t>                                              </a:t>
            </a:r>
            <a:r>
              <a:rPr lang="en-GB"/>
              <a:t>position, with the planets and</a:t>
            </a:r>
            <a:r>
              <a:rPr lang="en-GB"/>
              <a:t>                                                    </a:t>
            </a:r>
            <a:r>
              <a:rPr lang="en-GB"/>
              <a:t>moons orbiting the sun.</a:t>
            </a:r>
            <a:endParaRPr/>
          </a:p>
        </p:txBody>
      </p:sp>
      <p:pic>
        <p:nvPicPr>
          <p:cNvPr id="204" name="Google Shape;204;p33"/>
          <p:cNvPicPr preferRelativeResize="0"/>
          <p:nvPr/>
        </p:nvPicPr>
        <p:blipFill>
          <a:blip r:embed="rId3">
            <a:alphaModFix/>
          </a:blip>
          <a:stretch>
            <a:fillRect/>
          </a:stretch>
        </p:blipFill>
        <p:spPr>
          <a:xfrm>
            <a:off x="4496488" y="2217025"/>
            <a:ext cx="1939035" cy="2756700"/>
          </a:xfrm>
          <a:prstGeom prst="rect">
            <a:avLst/>
          </a:prstGeom>
          <a:noFill/>
          <a:ln>
            <a:noFill/>
          </a:ln>
        </p:spPr>
      </p:pic>
      <p:graphicFrame>
        <p:nvGraphicFramePr>
          <p:cNvPr id="205" name="Google Shape;205;p33"/>
          <p:cNvGraphicFramePr/>
          <p:nvPr/>
        </p:nvGraphicFramePr>
        <p:xfrm>
          <a:off x="6806900" y="3629000"/>
          <a:ext cx="3000000" cy="3000000"/>
        </p:xfrm>
        <a:graphic>
          <a:graphicData uri="http://schemas.openxmlformats.org/drawingml/2006/table">
            <a:tbl>
              <a:tblPr>
                <a:noFill/>
                <a:tableStyleId>{7AF76BE3-5018-4C8C-9B9F-63B3DE404646}</a:tableStyleId>
              </a:tblPr>
              <a:tblGrid>
                <a:gridCol w="21344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VOCABULARY</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r h="1000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1 - Earth centred</a:t>
                      </a:r>
                      <a:endParaRPr sz="1100">
                        <a:latin typeface="Century Gothic"/>
                        <a:ea typeface="Century Gothic"/>
                        <a:cs typeface="Century Gothic"/>
                        <a:sym typeface="Century Gothic"/>
                      </a:endParaRPr>
                    </a:p>
                    <a:p>
                      <a:pPr indent="0" lvl="0" marL="0" rtl="0" algn="l">
                        <a:spcBef>
                          <a:spcPts val="0"/>
                        </a:spcBef>
                        <a:spcAft>
                          <a:spcPts val="0"/>
                        </a:spcAft>
                        <a:buNone/>
                      </a:pPr>
                      <a:r>
                        <a:rPr lang="en-GB" sz="1100">
                          <a:latin typeface="Century Gothic"/>
                          <a:ea typeface="Century Gothic"/>
                          <a:cs typeface="Century Gothic"/>
                          <a:sym typeface="Century Gothic"/>
                        </a:rPr>
                        <a:t>2 - Sun centred</a:t>
                      </a:r>
                      <a:endParaRPr sz="1100">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tcPr>
                </a:tc>
              </a:tr>
            </a:tbl>
          </a:graphicData>
        </a:graphic>
      </p:graphicFrame>
      <p:graphicFrame>
        <p:nvGraphicFramePr>
          <p:cNvPr id="206" name="Google Shape;206;p33"/>
          <p:cNvGraphicFramePr/>
          <p:nvPr/>
        </p:nvGraphicFramePr>
        <p:xfrm>
          <a:off x="6806905" y="1281838"/>
          <a:ext cx="3000000" cy="3000000"/>
        </p:xfrm>
        <a:graphic>
          <a:graphicData uri="http://schemas.openxmlformats.org/drawingml/2006/table">
            <a:tbl>
              <a:tblPr>
                <a:noFill/>
                <a:tableStyleId>{7AF76BE3-5018-4C8C-9B9F-63B3DE404646}</a:tableStyleId>
              </a:tblPr>
              <a:tblGrid>
                <a:gridCol w="213447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MAKE THE CONNECTION</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solidFill>
                      <a:srgbClr val="6AA84F"/>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Students, you already know that we orbit the Sun, however the movement of the stars makes it hard to understand. That’s why we use Scientific Models.</a:t>
                      </a:r>
                      <a:endParaRPr sz="1100">
                        <a:latin typeface="Century Gothic"/>
                        <a:ea typeface="Century Gothic"/>
                        <a:cs typeface="Century Gothic"/>
                        <a:sym typeface="Century Gothic"/>
                      </a:endParaRPr>
                    </a:p>
                  </a:txBody>
                  <a:tcPr marT="91425" marB="91425" marR="91425" marL="91425">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4"/>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lt1"/>
                </a:solidFill>
              </a:rPr>
              <a:t>We will analyse different models of the solar system developed through history</a:t>
            </a:r>
            <a:endParaRPr>
              <a:solidFill>
                <a:schemeClr val="lt1"/>
              </a:solidFill>
            </a:endParaRPr>
          </a:p>
        </p:txBody>
      </p:sp>
      <p:sp>
        <p:nvSpPr>
          <p:cNvPr id="212" name="Google Shape;212;p34"/>
          <p:cNvSpPr txBox="1"/>
          <p:nvPr>
            <p:ph idx="2" type="body"/>
          </p:nvPr>
        </p:nvSpPr>
        <p:spPr>
          <a:xfrm>
            <a:off x="552550" y="852700"/>
            <a:ext cx="3286200" cy="40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the 17th century, Galileo observed Jupiter’s moons orbiting the gas giant after inventing a more powerful telescope₁. </a:t>
            </a:r>
            <a:endParaRPr/>
          </a:p>
          <a:p>
            <a:pPr indent="0" lvl="0" marL="0" rtl="0" algn="l">
              <a:spcBef>
                <a:spcPts val="1600"/>
              </a:spcBef>
              <a:spcAft>
                <a:spcPts val="1600"/>
              </a:spcAft>
              <a:buNone/>
            </a:pPr>
            <a:r>
              <a:rPr lang="en-GB"/>
              <a:t>This created the idea that smaller objects such as the moon would orbit larger objects like the Earth.</a:t>
            </a:r>
            <a:r>
              <a:rPr lang="en-GB"/>
              <a:t>This would be used to support the heliocentric model.</a:t>
            </a:r>
            <a:endParaRPr/>
          </a:p>
        </p:txBody>
      </p:sp>
      <p:graphicFrame>
        <p:nvGraphicFramePr>
          <p:cNvPr id="213" name="Google Shape;213;p34"/>
          <p:cNvGraphicFramePr/>
          <p:nvPr/>
        </p:nvGraphicFramePr>
        <p:xfrm>
          <a:off x="6802825" y="1208200"/>
          <a:ext cx="3000000" cy="3000000"/>
        </p:xfrm>
        <a:graphic>
          <a:graphicData uri="http://schemas.openxmlformats.org/drawingml/2006/table">
            <a:tbl>
              <a:tblPr>
                <a:noFill/>
                <a:tableStyleId>{7AF76BE3-5018-4C8C-9B9F-63B3DE404646}</a:tableStyleId>
              </a:tblPr>
              <a:tblGrid>
                <a:gridCol w="214262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What made astronomers believe that Earth could be orbiting the Sun?</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pic>
        <p:nvPicPr>
          <p:cNvPr id="214" name="Google Shape;214;p34"/>
          <p:cNvPicPr preferRelativeResize="0"/>
          <p:nvPr/>
        </p:nvPicPr>
        <p:blipFill>
          <a:blip r:embed="rId3">
            <a:alphaModFix/>
          </a:blip>
          <a:stretch>
            <a:fillRect/>
          </a:stretch>
        </p:blipFill>
        <p:spPr>
          <a:xfrm>
            <a:off x="3838750" y="852700"/>
            <a:ext cx="2703302" cy="4065599"/>
          </a:xfrm>
          <a:prstGeom prst="rect">
            <a:avLst/>
          </a:prstGeom>
          <a:noFill/>
          <a:ln>
            <a:noFill/>
          </a:ln>
        </p:spPr>
      </p:pic>
      <p:graphicFrame>
        <p:nvGraphicFramePr>
          <p:cNvPr id="215" name="Google Shape;215;p34"/>
          <p:cNvGraphicFramePr/>
          <p:nvPr/>
        </p:nvGraphicFramePr>
        <p:xfrm>
          <a:off x="6806900" y="3629000"/>
          <a:ext cx="3000000" cy="3000000"/>
        </p:xfrm>
        <a:graphic>
          <a:graphicData uri="http://schemas.openxmlformats.org/drawingml/2006/table">
            <a:tbl>
              <a:tblPr>
                <a:noFill/>
                <a:tableStyleId>{7AF76BE3-5018-4C8C-9B9F-63B3DE404646}</a:tableStyleId>
              </a:tblPr>
              <a:tblGrid>
                <a:gridCol w="21344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VOCABULARY</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r h="1000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1 - device to make distant objects appear nearer</a:t>
                      </a:r>
                      <a:endParaRPr sz="1100">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5"/>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200">
                <a:solidFill>
                  <a:schemeClr val="lt1"/>
                </a:solidFill>
              </a:rPr>
              <a:t>We will analyse different models of the solar system developed through history</a:t>
            </a:r>
            <a:endParaRPr/>
          </a:p>
        </p:txBody>
      </p:sp>
      <p:pic>
        <p:nvPicPr>
          <p:cNvPr descr="Most of the world believed that Earth was the center of the universe for a really long time. Then a few scientists decided to take a closer look.&#10;&#10;----------&#10;Dooblydoo thanks go to the following Patreon supporters -- we couldn't make SciShow without them! Shout out to Justin Ove, Justin Lentz, David Campos, Philippe von Bergen, Chris Peters, Lilly Grainger, Happy Birthday!!, and Fatima Iqbal.&#10;----------&#10;Like SciShow? Want to help support us, and also get things to put on your walls, cover your torso and hold your liquids? Check out our awesome products over at DFTBA Records: http://dftba.com/SciShow&#10;&#10;Or help support us by becoming our patron on Patreon:&#10;https://www.patreon.com/scishow&#10;----------&#10;Looking for SciShow elsewhere on the internet?&#10;Facebook: http://www.facebook.com/scishow&#10;Twitter: http://www.twitter.com/scishow&#10;Tumblr: http://scishow.tumblr.com&#10;Instagram: http://instagram.com/thescishow&#10;&#10;Sources:&#10;http://csep10.phys.utk.edu/astr161/lect/retrograde/aristotle.html&#10;http://csep10.phys.utk.edu/astr161/lect/retrograde/copernican.html&#10;http://io9.com/5464810/the-earth-revolves-around-the-sun--prove-it&#10;http://www.universetoday.com/18097/the-earth-goes-around-the-sun/&#10;http://earthobservatory.nasa.gov/Features/OrbitsHistory/&#10;http://scienceblogs.com/startswithabang/2010/09/13/geocentrism-was-galileo-wrong/&#10;http://www.realclearscience.com/blog/2014/08/technically_the_earth_does_not_orbit_the_sun.html&#10;http://www.wired.com/2014/04/how-do-we-know-the-earth-orbits-the-sun/&#10;http://www.universetoday.com/36487/difference-between-geocentric-and-heliocentric/&#10;http://www.astro.umd.edu/~miller/teaching/honr229Xs11/lecture03.pdf&#10;http://hyperphysics.phy-astr.gsu.edu/hbase/cm.html" id="221" name="Google Shape;221;p35" title="How We Figured Out That Earth Goes Around the Sun">
            <a:hlinkClick r:id="rId3"/>
          </p:cNvPr>
          <p:cNvPicPr preferRelativeResize="0"/>
          <p:nvPr/>
        </p:nvPicPr>
        <p:blipFill>
          <a:blip r:embed="rId4">
            <a:alphaModFix/>
          </a:blip>
          <a:stretch>
            <a:fillRect/>
          </a:stretch>
        </p:blipFill>
        <p:spPr>
          <a:xfrm>
            <a:off x="872238" y="690575"/>
            <a:ext cx="5813075" cy="4359800"/>
          </a:xfrm>
          <a:prstGeom prst="rect">
            <a:avLst/>
          </a:prstGeom>
          <a:noFill/>
          <a:ln>
            <a:noFill/>
          </a:ln>
        </p:spPr>
      </p:pic>
      <p:graphicFrame>
        <p:nvGraphicFramePr>
          <p:cNvPr id="222" name="Google Shape;222;p35"/>
          <p:cNvGraphicFramePr/>
          <p:nvPr/>
        </p:nvGraphicFramePr>
        <p:xfrm>
          <a:off x="7115400" y="1058150"/>
          <a:ext cx="3000000" cy="3000000"/>
        </p:xfrm>
        <a:graphic>
          <a:graphicData uri="http://schemas.openxmlformats.org/drawingml/2006/table">
            <a:tbl>
              <a:tblPr>
                <a:noFill/>
                <a:tableStyleId>{7AF76BE3-5018-4C8C-9B9F-63B3DE404646}</a:tableStyleId>
              </a:tblPr>
              <a:tblGrid>
                <a:gridCol w="1895350"/>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On your whiteboard write one new idea from the video about the solar system. </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6"/>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lt1"/>
                </a:solidFill>
              </a:rPr>
              <a:t>We will analyse different models of the solar system developed through history</a:t>
            </a:r>
            <a:endParaRPr>
              <a:solidFill>
                <a:schemeClr val="lt1"/>
              </a:solidFill>
            </a:endParaRPr>
          </a:p>
        </p:txBody>
      </p:sp>
      <p:graphicFrame>
        <p:nvGraphicFramePr>
          <p:cNvPr id="228" name="Google Shape;228;p36"/>
          <p:cNvGraphicFramePr/>
          <p:nvPr/>
        </p:nvGraphicFramePr>
        <p:xfrm>
          <a:off x="6685300" y="852700"/>
          <a:ext cx="3000000" cy="3000000"/>
        </p:xfrm>
        <a:graphic>
          <a:graphicData uri="http://schemas.openxmlformats.org/drawingml/2006/table">
            <a:tbl>
              <a:tblPr>
                <a:noFill/>
                <a:tableStyleId>{7AF76BE3-5018-4C8C-9B9F-63B3DE404646}</a:tableStyleId>
              </a:tblPr>
              <a:tblGrid>
                <a:gridCol w="214262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What did Galileo observe that helped prove the heliocentric model?</a:t>
                      </a:r>
                      <a:endParaRPr sz="1100">
                        <a:latin typeface="Century Gothic"/>
                        <a:ea typeface="Century Gothic"/>
                        <a:cs typeface="Century Gothic"/>
                        <a:sym typeface="Century Gothic"/>
                      </a:endParaRPr>
                    </a:p>
                    <a:p>
                      <a:pPr indent="0" lvl="0" marL="0" rtl="0" algn="l">
                        <a:spcBef>
                          <a:spcPts val="0"/>
                        </a:spcBef>
                        <a:spcAft>
                          <a:spcPts val="0"/>
                        </a:spcAft>
                        <a:buNone/>
                      </a:pPr>
                      <a:r>
                        <a:t/>
                      </a:r>
                      <a:endParaRPr sz="1100">
                        <a:latin typeface="Century Gothic"/>
                        <a:ea typeface="Century Gothic"/>
                        <a:cs typeface="Century Gothic"/>
                        <a:sym typeface="Century Gothic"/>
                      </a:endParaRPr>
                    </a:p>
                    <a:p>
                      <a:pPr indent="0" lvl="0" marL="0" rtl="0" algn="l">
                        <a:spcBef>
                          <a:spcPts val="0"/>
                        </a:spcBef>
                        <a:spcAft>
                          <a:spcPts val="0"/>
                        </a:spcAft>
                        <a:buNone/>
                      </a:pPr>
                      <a:r>
                        <a:rPr lang="en-GB" sz="1100">
                          <a:latin typeface="Century Gothic"/>
                          <a:ea typeface="Century Gothic"/>
                          <a:cs typeface="Century Gothic"/>
                          <a:sym typeface="Century Gothic"/>
                        </a:rPr>
                        <a:t>Explain your answer.</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graphicFrame>
        <p:nvGraphicFramePr>
          <p:cNvPr id="229" name="Google Shape;229;p36"/>
          <p:cNvGraphicFramePr/>
          <p:nvPr/>
        </p:nvGraphicFramePr>
        <p:xfrm>
          <a:off x="6689375" y="3183200"/>
          <a:ext cx="3000000" cy="3000000"/>
        </p:xfrm>
        <a:graphic>
          <a:graphicData uri="http://schemas.openxmlformats.org/drawingml/2006/table">
            <a:tbl>
              <a:tblPr>
                <a:noFill/>
                <a:tableStyleId>{7AF76BE3-5018-4C8C-9B9F-63B3DE404646}</a:tableStyleId>
              </a:tblPr>
              <a:tblGrid>
                <a:gridCol w="21344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REMEMBER THE CONCEPT</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r h="1000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Remember that the geocentric model argues that the Earth is the centre of the Solar System where the heliocentric model argues that the Sun is the centre of the Solar System.</a:t>
                      </a:r>
                      <a:endParaRPr sz="1100">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tcPr>
                </a:tc>
              </a:tr>
            </a:tbl>
          </a:graphicData>
        </a:graphic>
      </p:graphicFrame>
      <p:sp>
        <p:nvSpPr>
          <p:cNvPr id="230" name="Google Shape;230;p36"/>
          <p:cNvSpPr/>
          <p:nvPr/>
        </p:nvSpPr>
        <p:spPr>
          <a:xfrm>
            <a:off x="552550" y="858550"/>
            <a:ext cx="5896800" cy="13407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What is the difference between the geocentric and heliocentric models.</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Compare Khayy</a:t>
            </a:r>
            <a:r>
              <a:rPr lang="en-GB" sz="1800">
                <a:solidFill>
                  <a:schemeClr val="dk1"/>
                </a:solidFill>
                <a:highlight>
                  <a:schemeClr val="lt1"/>
                </a:highlight>
                <a:latin typeface="Century Gothic"/>
                <a:ea typeface="Century Gothic"/>
                <a:cs typeface="Century Gothic"/>
                <a:sym typeface="Century Gothic"/>
              </a:rPr>
              <a:t>ám’s and Copernicus’ models by drawing them below.</a:t>
            </a:r>
            <a:endParaRPr sz="1800">
              <a:latin typeface="Century Gothic"/>
              <a:ea typeface="Century Gothic"/>
              <a:cs typeface="Century Gothic"/>
              <a:sym typeface="Century Gothic"/>
            </a:endParaRPr>
          </a:p>
        </p:txBody>
      </p:sp>
      <p:graphicFrame>
        <p:nvGraphicFramePr>
          <p:cNvPr id="231" name="Google Shape;231;p36"/>
          <p:cNvGraphicFramePr/>
          <p:nvPr/>
        </p:nvGraphicFramePr>
        <p:xfrm>
          <a:off x="746075" y="2334875"/>
          <a:ext cx="3000000" cy="3000000"/>
        </p:xfrm>
        <a:graphic>
          <a:graphicData uri="http://schemas.openxmlformats.org/drawingml/2006/table">
            <a:tbl>
              <a:tblPr>
                <a:noFill/>
                <a:tableStyleId>{7AF76BE3-5018-4C8C-9B9F-63B3DE404646}</a:tableStyleId>
              </a:tblPr>
              <a:tblGrid>
                <a:gridCol w="2644325"/>
                <a:gridCol w="2644325"/>
              </a:tblGrid>
              <a:tr h="546450">
                <a:tc>
                  <a:txBody>
                    <a:bodyPr/>
                    <a:lstStyle/>
                    <a:p>
                      <a:pPr indent="0" lvl="0" marL="0" rtl="0" algn="l">
                        <a:spcBef>
                          <a:spcPts val="0"/>
                        </a:spcBef>
                        <a:spcAft>
                          <a:spcPts val="0"/>
                        </a:spcAft>
                        <a:buNone/>
                      </a:pPr>
                      <a:r>
                        <a:rPr b="1" lang="en-GB" sz="1800">
                          <a:solidFill>
                            <a:schemeClr val="dk1"/>
                          </a:solidFill>
                          <a:latin typeface="Century Gothic"/>
                          <a:ea typeface="Century Gothic"/>
                          <a:cs typeface="Century Gothic"/>
                          <a:sym typeface="Century Gothic"/>
                        </a:rPr>
                        <a:t>Khayy</a:t>
                      </a:r>
                      <a:r>
                        <a:rPr b="1" lang="en-GB" sz="1800">
                          <a:solidFill>
                            <a:schemeClr val="dk1"/>
                          </a:solidFill>
                          <a:highlight>
                            <a:schemeClr val="lt1"/>
                          </a:highlight>
                          <a:latin typeface="Century Gothic"/>
                          <a:ea typeface="Century Gothic"/>
                          <a:cs typeface="Century Gothic"/>
                          <a:sym typeface="Century Gothic"/>
                        </a:rPr>
                        <a:t>ám’s</a:t>
                      </a:r>
                      <a:endParaRPr b="1"/>
                    </a:p>
                  </a:txBody>
                  <a:tcPr marT="91425" marB="91425" marR="91425" marL="91425"/>
                </a:tc>
                <a:tc>
                  <a:txBody>
                    <a:bodyPr/>
                    <a:lstStyle/>
                    <a:p>
                      <a:pPr indent="0" lvl="0" marL="0" rtl="0" algn="l">
                        <a:spcBef>
                          <a:spcPts val="0"/>
                        </a:spcBef>
                        <a:spcAft>
                          <a:spcPts val="0"/>
                        </a:spcAft>
                        <a:buNone/>
                      </a:pPr>
                      <a:r>
                        <a:rPr b="1" lang="en-GB" sz="1800">
                          <a:solidFill>
                            <a:schemeClr val="dk1"/>
                          </a:solidFill>
                          <a:highlight>
                            <a:schemeClr val="lt1"/>
                          </a:highlight>
                          <a:latin typeface="Century Gothic"/>
                          <a:ea typeface="Century Gothic"/>
                          <a:cs typeface="Century Gothic"/>
                          <a:sym typeface="Century Gothic"/>
                        </a:rPr>
                        <a:t>Copernicus’ </a:t>
                      </a:r>
                      <a:endParaRPr b="1"/>
                    </a:p>
                  </a:txBody>
                  <a:tcPr marT="91425" marB="91425" marR="91425" marL="91425"/>
                </a:tc>
              </a:tr>
              <a:tr h="21642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232" name="Google Shape;232;p36"/>
          <p:cNvPicPr preferRelativeResize="0"/>
          <p:nvPr/>
        </p:nvPicPr>
        <p:blipFill>
          <a:blip r:embed="rId3">
            <a:alphaModFix/>
          </a:blip>
          <a:stretch>
            <a:fillRect/>
          </a:stretch>
        </p:blipFill>
        <p:spPr>
          <a:xfrm>
            <a:off x="1269675" y="2937050"/>
            <a:ext cx="1540125" cy="2108500"/>
          </a:xfrm>
          <a:prstGeom prst="rect">
            <a:avLst/>
          </a:prstGeom>
          <a:noFill/>
          <a:ln>
            <a:noFill/>
          </a:ln>
        </p:spPr>
      </p:pic>
      <p:pic>
        <p:nvPicPr>
          <p:cNvPr id="233" name="Google Shape;233;p36"/>
          <p:cNvPicPr preferRelativeResize="0"/>
          <p:nvPr/>
        </p:nvPicPr>
        <p:blipFill>
          <a:blip r:embed="rId4">
            <a:alphaModFix/>
          </a:blip>
          <a:stretch>
            <a:fillRect/>
          </a:stretch>
        </p:blipFill>
        <p:spPr>
          <a:xfrm>
            <a:off x="4008050" y="2937050"/>
            <a:ext cx="1483081" cy="2108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7"/>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lt1"/>
                </a:solidFill>
              </a:rPr>
              <a:t>We will analyse different models of the solar system developed through history</a:t>
            </a:r>
            <a:endParaRPr>
              <a:solidFill>
                <a:schemeClr val="lt1"/>
              </a:solidFill>
            </a:endParaRPr>
          </a:p>
        </p:txBody>
      </p:sp>
      <p:sp>
        <p:nvSpPr>
          <p:cNvPr id="239" name="Google Shape;239;p37"/>
          <p:cNvSpPr txBox="1"/>
          <p:nvPr>
            <p:ph idx="2" type="body"/>
          </p:nvPr>
        </p:nvSpPr>
        <p:spPr>
          <a:xfrm>
            <a:off x="552550" y="767450"/>
            <a:ext cx="6173700" cy="415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To understand the relationships between Earth and our solar system, we need to understand why we use models in Science and how they develop over time.</a:t>
            </a:r>
            <a:endParaRPr/>
          </a:p>
        </p:txBody>
      </p:sp>
      <p:graphicFrame>
        <p:nvGraphicFramePr>
          <p:cNvPr id="240" name="Google Shape;240;p37"/>
          <p:cNvGraphicFramePr/>
          <p:nvPr/>
        </p:nvGraphicFramePr>
        <p:xfrm>
          <a:off x="6685300" y="852700"/>
          <a:ext cx="3000000" cy="3000000"/>
        </p:xfrm>
        <a:graphic>
          <a:graphicData uri="http://schemas.openxmlformats.org/drawingml/2006/table">
            <a:tbl>
              <a:tblPr>
                <a:noFill/>
                <a:tableStyleId>{7AF76BE3-5018-4C8C-9B9F-63B3DE404646}</a:tableStyleId>
              </a:tblPr>
              <a:tblGrid>
                <a:gridCol w="214262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We use models in Science to make difficult ideas easier to understand. Why might we need models to explain the solar system?</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pic>
        <p:nvPicPr>
          <p:cNvPr id="241" name="Google Shape;241;p37"/>
          <p:cNvPicPr preferRelativeResize="0"/>
          <p:nvPr/>
        </p:nvPicPr>
        <p:blipFill>
          <a:blip r:embed="rId3">
            <a:alphaModFix/>
          </a:blip>
          <a:stretch>
            <a:fillRect/>
          </a:stretch>
        </p:blipFill>
        <p:spPr>
          <a:xfrm>
            <a:off x="1136550" y="1952872"/>
            <a:ext cx="4732679" cy="2865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8"/>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lt1"/>
                </a:solidFill>
              </a:rPr>
              <a:t>We will analyse different models of the solar system developed through history</a:t>
            </a:r>
            <a:endParaRPr>
              <a:solidFill>
                <a:schemeClr val="lt1"/>
              </a:solidFill>
            </a:endParaRPr>
          </a:p>
        </p:txBody>
      </p:sp>
      <p:sp>
        <p:nvSpPr>
          <p:cNvPr id="247" name="Google Shape;247;p38"/>
          <p:cNvSpPr txBox="1"/>
          <p:nvPr>
            <p:ph idx="2" type="body"/>
          </p:nvPr>
        </p:nvSpPr>
        <p:spPr>
          <a:xfrm>
            <a:off x="552550" y="767450"/>
            <a:ext cx="6173700" cy="41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use models in Science to make difficult ideas easier to understand.</a:t>
            </a:r>
            <a:endParaRPr/>
          </a:p>
          <a:p>
            <a:pPr indent="0" lvl="0" marL="0" rtl="0" algn="l">
              <a:spcBef>
                <a:spcPts val="1600"/>
              </a:spcBef>
              <a:spcAft>
                <a:spcPts val="0"/>
              </a:spcAft>
              <a:buNone/>
            </a:pPr>
            <a:r>
              <a:rPr lang="en-GB"/>
              <a:t>Khayy</a:t>
            </a:r>
            <a:r>
              <a:rPr lang="en-GB">
                <a:solidFill>
                  <a:schemeClr val="dk1"/>
                </a:solidFill>
                <a:highlight>
                  <a:schemeClr val="lt1"/>
                </a:highlight>
              </a:rPr>
              <a:t>ám’s geocentric model suggested that the Earth was the centre of the Solar System and everything orbited it.</a:t>
            </a:r>
            <a:endParaRPr>
              <a:solidFill>
                <a:schemeClr val="dk1"/>
              </a:solidFill>
              <a:highlight>
                <a:schemeClr val="lt1"/>
              </a:highlight>
            </a:endParaRPr>
          </a:p>
          <a:p>
            <a:pPr indent="0" lvl="0" marL="0" rtl="0" algn="l">
              <a:spcBef>
                <a:spcPts val="1600"/>
              </a:spcBef>
              <a:spcAft>
                <a:spcPts val="1600"/>
              </a:spcAft>
              <a:buNone/>
            </a:pPr>
            <a:r>
              <a:rPr lang="en-GB">
                <a:solidFill>
                  <a:schemeClr val="dk1"/>
                </a:solidFill>
                <a:highlight>
                  <a:schemeClr val="lt1"/>
                </a:highlight>
              </a:rPr>
              <a:t>Copernicus’s heliocentric model suggested that the Sun was the centre of the Solar System and was later supported by Galileo after he observed Jupiter’s moons orbiting the gas giant.</a:t>
            </a:r>
            <a:endParaRPr/>
          </a:p>
        </p:txBody>
      </p:sp>
      <p:graphicFrame>
        <p:nvGraphicFramePr>
          <p:cNvPr id="248" name="Google Shape;248;p38"/>
          <p:cNvGraphicFramePr/>
          <p:nvPr/>
        </p:nvGraphicFramePr>
        <p:xfrm>
          <a:off x="6793300" y="874900"/>
          <a:ext cx="3000000" cy="3000000"/>
        </p:xfrm>
        <a:graphic>
          <a:graphicData uri="http://schemas.openxmlformats.org/drawingml/2006/table">
            <a:tbl>
              <a:tblPr>
                <a:noFill/>
                <a:tableStyleId>{7AF76BE3-5018-4C8C-9B9F-63B3DE404646}</a:tableStyleId>
              </a:tblPr>
              <a:tblGrid>
                <a:gridCol w="214262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What are the differences between the geocentric and heliocentric models?</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pic>
        <p:nvPicPr>
          <p:cNvPr id="249" name="Google Shape;249;p38"/>
          <p:cNvPicPr preferRelativeResize="0"/>
          <p:nvPr/>
        </p:nvPicPr>
        <p:blipFill rotWithShape="1">
          <a:blip r:embed="rId3">
            <a:alphaModFix/>
          </a:blip>
          <a:srcRect b="34808" l="11164" r="3995" t="34181"/>
          <a:stretch/>
        </p:blipFill>
        <p:spPr>
          <a:xfrm>
            <a:off x="597350" y="4101650"/>
            <a:ext cx="4016775" cy="866875"/>
          </a:xfrm>
          <a:prstGeom prst="rect">
            <a:avLst/>
          </a:prstGeom>
          <a:noFill/>
          <a:ln>
            <a:noFill/>
          </a:ln>
        </p:spPr>
      </p:pic>
      <p:pic>
        <p:nvPicPr>
          <p:cNvPr id="250" name="Google Shape;250;p38"/>
          <p:cNvPicPr preferRelativeResize="0"/>
          <p:nvPr/>
        </p:nvPicPr>
        <p:blipFill>
          <a:blip r:embed="rId4">
            <a:alphaModFix/>
          </a:blip>
          <a:stretch>
            <a:fillRect/>
          </a:stretch>
        </p:blipFill>
        <p:spPr>
          <a:xfrm>
            <a:off x="6615400" y="2648000"/>
            <a:ext cx="2320525" cy="2320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9"/>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lt1"/>
                </a:solidFill>
              </a:rPr>
              <a:t>We will analyse different models of the solar system developed through history</a:t>
            </a:r>
            <a:endParaRPr>
              <a:solidFill>
                <a:schemeClr val="lt1"/>
              </a:solidFill>
            </a:endParaRPr>
          </a:p>
        </p:txBody>
      </p:sp>
      <p:graphicFrame>
        <p:nvGraphicFramePr>
          <p:cNvPr id="256" name="Google Shape;256;p39"/>
          <p:cNvGraphicFramePr/>
          <p:nvPr/>
        </p:nvGraphicFramePr>
        <p:xfrm>
          <a:off x="6814800" y="2080850"/>
          <a:ext cx="3000000" cy="3000000"/>
        </p:xfrm>
        <a:graphic>
          <a:graphicData uri="http://schemas.openxmlformats.org/drawingml/2006/table">
            <a:tbl>
              <a:tblPr>
                <a:noFill/>
                <a:tableStyleId>{7AF76BE3-5018-4C8C-9B9F-63B3DE404646}</a:tableStyleId>
              </a:tblPr>
              <a:tblGrid>
                <a:gridCol w="2134475"/>
              </a:tblGrid>
              <a:tr h="30080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REMEMBER THE CONCEPT</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r h="1740300">
                <a:tc>
                  <a:txBody>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entury Gothic"/>
                          <a:ea typeface="Century Gothic"/>
                          <a:cs typeface="Century Gothic"/>
                          <a:sym typeface="Century Gothic"/>
                        </a:rPr>
                        <a:t>Remember that o</a:t>
                      </a:r>
                      <a:r>
                        <a:rPr lang="en-GB" sz="1200">
                          <a:solidFill>
                            <a:schemeClr val="dk1"/>
                          </a:solidFill>
                          <a:latin typeface="Century Gothic"/>
                          <a:ea typeface="Century Gothic"/>
                          <a:cs typeface="Century Gothic"/>
                          <a:sym typeface="Century Gothic"/>
                        </a:rPr>
                        <a:t>ur solar system contains the following:</a:t>
                      </a:r>
                      <a:endParaRPr sz="1200">
                        <a:solidFill>
                          <a:schemeClr val="dk1"/>
                        </a:solidFill>
                        <a:latin typeface="Century Gothic"/>
                        <a:ea typeface="Century Gothic"/>
                        <a:cs typeface="Century Gothic"/>
                        <a:sym typeface="Century Gothic"/>
                      </a:endParaRPr>
                    </a:p>
                    <a:p>
                      <a:pPr indent="-304800" lvl="0" marL="457200" rtl="0" algn="l">
                        <a:lnSpc>
                          <a:spcPct val="115000"/>
                        </a:lnSpc>
                        <a:spcBef>
                          <a:spcPts val="0"/>
                        </a:spcBef>
                        <a:spcAft>
                          <a:spcPts val="0"/>
                        </a:spcAft>
                        <a:buClr>
                          <a:schemeClr val="dk1"/>
                        </a:buClr>
                        <a:buSzPts val="1200"/>
                        <a:buFont typeface="Century Gothic"/>
                        <a:buChar char="●"/>
                      </a:pPr>
                      <a:r>
                        <a:rPr lang="en-GB" sz="1200">
                          <a:solidFill>
                            <a:schemeClr val="dk1"/>
                          </a:solidFill>
                          <a:latin typeface="Century Gothic"/>
                          <a:ea typeface="Century Gothic"/>
                          <a:cs typeface="Century Gothic"/>
                          <a:sym typeface="Century Gothic"/>
                        </a:rPr>
                        <a:t>A sun</a:t>
                      </a:r>
                      <a:endParaRPr sz="1200">
                        <a:solidFill>
                          <a:schemeClr val="dk1"/>
                        </a:solidFill>
                        <a:latin typeface="Century Gothic"/>
                        <a:ea typeface="Century Gothic"/>
                        <a:cs typeface="Century Gothic"/>
                        <a:sym typeface="Century Gothic"/>
                      </a:endParaRPr>
                    </a:p>
                    <a:p>
                      <a:pPr indent="-304800" lvl="0" marL="457200" rtl="0" algn="l">
                        <a:lnSpc>
                          <a:spcPct val="115000"/>
                        </a:lnSpc>
                        <a:spcBef>
                          <a:spcPts val="0"/>
                        </a:spcBef>
                        <a:spcAft>
                          <a:spcPts val="0"/>
                        </a:spcAft>
                        <a:buClr>
                          <a:schemeClr val="dk1"/>
                        </a:buClr>
                        <a:buSzPts val="1200"/>
                        <a:buFont typeface="Century Gothic"/>
                        <a:buChar char="●"/>
                      </a:pPr>
                      <a:r>
                        <a:rPr lang="en-GB" sz="1200">
                          <a:solidFill>
                            <a:schemeClr val="dk1"/>
                          </a:solidFill>
                          <a:latin typeface="Century Gothic"/>
                          <a:ea typeface="Century Gothic"/>
                          <a:cs typeface="Century Gothic"/>
                          <a:sym typeface="Century Gothic"/>
                        </a:rPr>
                        <a:t>8 planets</a:t>
                      </a:r>
                      <a:endParaRPr sz="1200">
                        <a:solidFill>
                          <a:schemeClr val="dk1"/>
                        </a:solidFill>
                        <a:latin typeface="Century Gothic"/>
                        <a:ea typeface="Century Gothic"/>
                        <a:cs typeface="Century Gothic"/>
                        <a:sym typeface="Century Gothic"/>
                      </a:endParaRPr>
                    </a:p>
                    <a:p>
                      <a:pPr indent="-304800" lvl="0" marL="457200" rtl="0" algn="l">
                        <a:lnSpc>
                          <a:spcPct val="115000"/>
                        </a:lnSpc>
                        <a:spcBef>
                          <a:spcPts val="0"/>
                        </a:spcBef>
                        <a:spcAft>
                          <a:spcPts val="0"/>
                        </a:spcAft>
                        <a:buClr>
                          <a:schemeClr val="dk1"/>
                        </a:buClr>
                        <a:buSzPts val="1200"/>
                        <a:buFont typeface="Century Gothic"/>
                        <a:buChar char="●"/>
                      </a:pPr>
                      <a:r>
                        <a:rPr lang="en-GB" sz="1200">
                          <a:solidFill>
                            <a:schemeClr val="dk1"/>
                          </a:solidFill>
                          <a:latin typeface="Century Gothic"/>
                          <a:ea typeface="Century Gothic"/>
                          <a:cs typeface="Century Gothic"/>
                          <a:sym typeface="Century Gothic"/>
                        </a:rPr>
                        <a:t>Dwarf planets</a:t>
                      </a:r>
                      <a:endParaRPr sz="1200">
                        <a:solidFill>
                          <a:schemeClr val="dk1"/>
                        </a:solidFill>
                        <a:latin typeface="Century Gothic"/>
                        <a:ea typeface="Century Gothic"/>
                        <a:cs typeface="Century Gothic"/>
                        <a:sym typeface="Century Gothic"/>
                      </a:endParaRPr>
                    </a:p>
                    <a:p>
                      <a:pPr indent="-304800" lvl="0" marL="457200" rtl="0" algn="l">
                        <a:lnSpc>
                          <a:spcPct val="115000"/>
                        </a:lnSpc>
                        <a:spcBef>
                          <a:spcPts val="0"/>
                        </a:spcBef>
                        <a:spcAft>
                          <a:spcPts val="0"/>
                        </a:spcAft>
                        <a:buClr>
                          <a:schemeClr val="dk1"/>
                        </a:buClr>
                        <a:buSzPts val="1200"/>
                        <a:buFont typeface="Century Gothic"/>
                        <a:buChar char="●"/>
                      </a:pPr>
                      <a:r>
                        <a:rPr lang="en-GB" sz="1200">
                          <a:solidFill>
                            <a:schemeClr val="dk1"/>
                          </a:solidFill>
                          <a:latin typeface="Century Gothic"/>
                          <a:ea typeface="Century Gothic"/>
                          <a:cs typeface="Century Gothic"/>
                          <a:sym typeface="Century Gothic"/>
                        </a:rPr>
                        <a:t>Planets’ satellites</a:t>
                      </a:r>
                      <a:endParaRPr sz="1200">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tcPr>
                </a:tc>
              </a:tr>
            </a:tbl>
          </a:graphicData>
        </a:graphic>
      </p:graphicFrame>
      <p:sp>
        <p:nvSpPr>
          <p:cNvPr id="257" name="Google Shape;257;p39"/>
          <p:cNvSpPr/>
          <p:nvPr/>
        </p:nvSpPr>
        <p:spPr>
          <a:xfrm>
            <a:off x="573300" y="774300"/>
            <a:ext cx="5896800" cy="41439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323850" lvl="0" marL="457200" rtl="0" algn="l">
              <a:spcBef>
                <a:spcPts val="0"/>
              </a:spcBef>
              <a:spcAft>
                <a:spcPts val="0"/>
              </a:spcAft>
              <a:buSzPts val="1500"/>
              <a:buFont typeface="Century Gothic"/>
              <a:buAutoNum type="arabicPeriod"/>
            </a:pPr>
            <a:r>
              <a:rPr lang="en-GB" sz="1800">
                <a:solidFill>
                  <a:schemeClr val="dk1"/>
                </a:solidFill>
                <a:highlight>
                  <a:schemeClr val="lt1"/>
                </a:highlight>
                <a:latin typeface="Century Gothic"/>
                <a:ea typeface="Century Gothic"/>
                <a:cs typeface="Century Gothic"/>
                <a:sym typeface="Century Gothic"/>
              </a:rPr>
              <a:t>Why do we use scientific models to explain the Solar System?</a:t>
            </a:r>
            <a:endParaRPr sz="1500">
              <a:latin typeface="Century Gothic"/>
              <a:ea typeface="Century Gothic"/>
              <a:cs typeface="Century Gothic"/>
              <a:sym typeface="Century Gothic"/>
            </a:endParaRPr>
          </a:p>
          <a:p>
            <a:pPr indent="0" lvl="0" marL="457200" rtl="0" algn="l">
              <a:spcBef>
                <a:spcPts val="0"/>
              </a:spcBef>
              <a:spcAft>
                <a:spcPts val="0"/>
              </a:spcAft>
              <a:buNone/>
            </a:pPr>
            <a:r>
              <a:t/>
            </a:r>
            <a:endParaRPr sz="1500">
              <a:latin typeface="Century Gothic"/>
              <a:ea typeface="Century Gothic"/>
              <a:cs typeface="Century Gothic"/>
              <a:sym typeface="Century Gothic"/>
            </a:endParaRPr>
          </a:p>
          <a:p>
            <a:pPr indent="-323850" lvl="0" marL="457200" rtl="0" algn="l">
              <a:spcBef>
                <a:spcPts val="0"/>
              </a:spcBef>
              <a:spcAft>
                <a:spcPts val="0"/>
              </a:spcAft>
              <a:buSzPts val="1500"/>
              <a:buFont typeface="Century Gothic"/>
              <a:buAutoNum type="arabicPeriod"/>
            </a:pPr>
            <a:r>
              <a:rPr lang="en-GB" sz="1800">
                <a:solidFill>
                  <a:schemeClr val="dk1"/>
                </a:solidFill>
                <a:highlight>
                  <a:schemeClr val="lt1"/>
                </a:highlight>
                <a:latin typeface="Century Gothic"/>
                <a:ea typeface="Century Gothic"/>
                <a:cs typeface="Century Gothic"/>
                <a:sym typeface="Century Gothic"/>
              </a:rPr>
              <a:t>How did Galileo’s observations of Jupiter’s moons support the heliocentric model?</a:t>
            </a:r>
            <a:endParaRPr sz="1500">
              <a:latin typeface="Century Gothic"/>
              <a:ea typeface="Century Gothic"/>
              <a:cs typeface="Century Gothic"/>
              <a:sym typeface="Century Gothic"/>
            </a:endParaRPr>
          </a:p>
          <a:p>
            <a:pPr indent="0" lvl="0" marL="457200" rtl="0" algn="l">
              <a:spcBef>
                <a:spcPts val="0"/>
              </a:spcBef>
              <a:spcAft>
                <a:spcPts val="0"/>
              </a:spcAft>
              <a:buNone/>
            </a:pPr>
            <a:r>
              <a:t/>
            </a:r>
            <a:endParaRPr sz="1500">
              <a:latin typeface="Century Gothic"/>
              <a:ea typeface="Century Gothic"/>
              <a:cs typeface="Century Gothic"/>
              <a:sym typeface="Century Gothic"/>
            </a:endParaRPr>
          </a:p>
          <a:p>
            <a:pPr indent="-323850" lvl="0" marL="457200" rtl="0" algn="l">
              <a:spcBef>
                <a:spcPts val="0"/>
              </a:spcBef>
              <a:spcAft>
                <a:spcPts val="0"/>
              </a:spcAft>
              <a:buSzPts val="1500"/>
              <a:buFont typeface="Century Gothic"/>
              <a:buAutoNum type="arabicPeriod"/>
            </a:pPr>
            <a:r>
              <a:rPr lang="en-GB" sz="1800">
                <a:solidFill>
                  <a:schemeClr val="dk1"/>
                </a:solidFill>
                <a:highlight>
                  <a:schemeClr val="lt1"/>
                </a:highlight>
                <a:latin typeface="Century Gothic"/>
                <a:ea typeface="Century Gothic"/>
                <a:cs typeface="Century Gothic"/>
                <a:sym typeface="Century Gothic"/>
              </a:rPr>
              <a:t>Why did these models not include planets like Neptune and Uranus?</a:t>
            </a:r>
            <a:endParaRPr sz="1500">
              <a:latin typeface="Century Gothic"/>
              <a:ea typeface="Century Gothic"/>
              <a:cs typeface="Century Gothic"/>
              <a:sym typeface="Century Gothic"/>
            </a:endParaRPr>
          </a:p>
        </p:txBody>
      </p:sp>
      <p:graphicFrame>
        <p:nvGraphicFramePr>
          <p:cNvPr id="258" name="Google Shape;258;p39"/>
          <p:cNvGraphicFramePr/>
          <p:nvPr/>
        </p:nvGraphicFramePr>
        <p:xfrm>
          <a:off x="6810725" y="426150"/>
          <a:ext cx="3000000" cy="3000000"/>
        </p:xfrm>
        <a:graphic>
          <a:graphicData uri="http://schemas.openxmlformats.org/drawingml/2006/table">
            <a:tbl>
              <a:tblPr>
                <a:noFill/>
                <a:tableStyleId>{7AF76BE3-5018-4C8C-9B9F-63B3DE404646}</a:tableStyleId>
              </a:tblPr>
              <a:tblGrid>
                <a:gridCol w="2142625"/>
              </a:tblGrid>
              <a:tr h="30897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EXTENSION</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6FA8DC"/>
                      </a:solidFill>
                      <a:prstDash val="solid"/>
                      <a:round/>
                      <a:headEnd len="sm" w="sm" type="none"/>
                      <a:tailEnd len="sm" w="sm" type="none"/>
                    </a:lnL>
                    <a:lnR cap="flat" cmpd="sng" w="9525">
                      <a:solidFill>
                        <a:srgbClr val="6FA8DC"/>
                      </a:solidFill>
                      <a:prstDash val="solid"/>
                      <a:round/>
                      <a:headEnd len="sm" w="sm" type="none"/>
                      <a:tailEnd len="sm" w="sm" type="none"/>
                    </a:lnR>
                    <a:lnT cap="flat" cmpd="sng" w="9525">
                      <a:solidFill>
                        <a:srgbClr val="6FA8DC"/>
                      </a:solidFill>
                      <a:prstDash val="solid"/>
                      <a:round/>
                      <a:headEnd len="sm" w="sm" type="none"/>
                      <a:tailEnd len="sm" w="sm" type="none"/>
                    </a:lnT>
                    <a:lnB cap="flat" cmpd="sng" w="9525">
                      <a:solidFill>
                        <a:srgbClr val="6FA8DC"/>
                      </a:solidFill>
                      <a:prstDash val="solid"/>
                      <a:round/>
                      <a:headEnd len="sm" w="sm" type="none"/>
                      <a:tailEnd len="sm" w="sm" type="none"/>
                    </a:lnB>
                    <a:solidFill>
                      <a:srgbClr val="6FA8DC"/>
                    </a:solidFill>
                  </a:tcPr>
                </a:tc>
              </a:tr>
              <a:tr h="43335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On an A4 page, create a model of the Solar System to show how the planets orbit the sun. What type of model is this?</a:t>
                      </a:r>
                      <a:endParaRPr sz="1100">
                        <a:latin typeface="Century Gothic"/>
                        <a:ea typeface="Century Gothic"/>
                        <a:cs typeface="Century Gothic"/>
                        <a:sym typeface="Century Gothic"/>
                      </a:endParaRPr>
                    </a:p>
                  </a:txBody>
                  <a:tcPr marT="91425" marB="91425" marR="91425" marL="91425">
                    <a:lnL cap="flat" cmpd="sng" w="9525">
                      <a:solidFill>
                        <a:srgbClr val="6FA8DC"/>
                      </a:solidFill>
                      <a:prstDash val="solid"/>
                      <a:round/>
                      <a:headEnd len="sm" w="sm" type="none"/>
                      <a:tailEnd len="sm" w="sm" type="none"/>
                    </a:lnL>
                    <a:lnR cap="flat" cmpd="sng" w="9525">
                      <a:solidFill>
                        <a:srgbClr val="6FA8DC"/>
                      </a:solidFill>
                      <a:prstDash val="solid"/>
                      <a:round/>
                      <a:headEnd len="sm" w="sm" type="none"/>
                      <a:tailEnd len="sm" w="sm" type="none"/>
                    </a:lnR>
                    <a:lnT cap="flat" cmpd="sng" w="9525">
                      <a:solidFill>
                        <a:srgbClr val="6FA8DC"/>
                      </a:solidFill>
                      <a:prstDash val="solid"/>
                      <a:round/>
                      <a:headEnd len="sm" w="sm" type="none"/>
                      <a:tailEnd len="sm" w="sm" type="none"/>
                    </a:lnT>
                    <a:lnB cap="flat" cmpd="sng" w="9525">
                      <a:solidFill>
                        <a:srgbClr val="6FA8DC"/>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0"/>
          <p:cNvSpPr txBox="1"/>
          <p:nvPr>
            <p:ph idx="1" type="body"/>
          </p:nvPr>
        </p:nvSpPr>
        <p:spPr>
          <a:xfrm>
            <a:off x="497975" y="2892375"/>
            <a:ext cx="5198100" cy="2012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GB">
                <a:solidFill>
                  <a:schemeClr val="dk1"/>
                </a:solidFill>
              </a:rPr>
              <a:t>We will discuss models proposed by Copernicus, Khayy</a:t>
            </a:r>
            <a:r>
              <a:rPr lang="en-GB">
                <a:solidFill>
                  <a:schemeClr val="dk1"/>
                </a:solidFill>
                <a:highlight>
                  <a:schemeClr val="lt1"/>
                </a:highlight>
              </a:rPr>
              <a:t>ám and Galileo</a:t>
            </a:r>
            <a:endParaRPr/>
          </a:p>
        </p:txBody>
      </p:sp>
      <p:sp>
        <p:nvSpPr>
          <p:cNvPr id="264" name="Google Shape;264;p40"/>
          <p:cNvSpPr txBox="1"/>
          <p:nvPr>
            <p:ph type="title"/>
          </p:nvPr>
        </p:nvSpPr>
        <p:spPr>
          <a:xfrm>
            <a:off x="532075" y="477525"/>
            <a:ext cx="5061600" cy="183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3000">
                <a:solidFill>
                  <a:schemeClr val="lt1"/>
                </a:solidFill>
              </a:rPr>
              <a:t>We will analyse different models of the solar system developed through history</a:t>
            </a:r>
            <a:endParaRPr sz="3600">
              <a:solidFill>
                <a:schemeClr val="lt1"/>
              </a:solidFill>
            </a:endParaRPr>
          </a:p>
        </p:txBody>
      </p:sp>
      <p:graphicFrame>
        <p:nvGraphicFramePr>
          <p:cNvPr id="265" name="Google Shape;265;p40"/>
          <p:cNvGraphicFramePr/>
          <p:nvPr/>
        </p:nvGraphicFramePr>
        <p:xfrm>
          <a:off x="6793300" y="4154275"/>
          <a:ext cx="3000000" cy="3000000"/>
        </p:xfrm>
        <a:graphic>
          <a:graphicData uri="http://schemas.openxmlformats.org/drawingml/2006/table">
            <a:tbl>
              <a:tblPr>
                <a:noFill/>
                <a:tableStyleId>{7AF76BE3-5018-4C8C-9B9F-63B3DE404646}</a:tableStyleId>
              </a:tblPr>
              <a:tblGrid>
                <a:gridCol w="214262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Check Success Criteria.</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4"/>
          <p:cNvSpPr txBox="1"/>
          <p:nvPr/>
        </p:nvSpPr>
        <p:spPr>
          <a:xfrm>
            <a:off x="406950" y="577075"/>
            <a:ext cx="83301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dk1"/>
                </a:solidFill>
                <a:latin typeface="Century Gothic"/>
                <a:ea typeface="Century Gothic"/>
                <a:cs typeface="Century Gothic"/>
                <a:sym typeface="Century Gothic"/>
              </a:rPr>
              <a:t>What’s the difference between </a:t>
            </a:r>
            <a:r>
              <a:rPr b="1" lang="en-GB" sz="1800">
                <a:solidFill>
                  <a:schemeClr val="dk1"/>
                </a:solidFill>
                <a:latin typeface="Century Gothic"/>
                <a:ea typeface="Century Gothic"/>
                <a:cs typeface="Century Gothic"/>
                <a:sym typeface="Century Gothic"/>
              </a:rPr>
              <a:t>rotation</a:t>
            </a:r>
            <a:r>
              <a:rPr lang="en-GB" sz="1800">
                <a:solidFill>
                  <a:schemeClr val="dk1"/>
                </a:solidFill>
                <a:latin typeface="Century Gothic"/>
                <a:ea typeface="Century Gothic"/>
                <a:cs typeface="Century Gothic"/>
                <a:sym typeface="Century Gothic"/>
              </a:rPr>
              <a:t> and </a:t>
            </a:r>
            <a:r>
              <a:rPr b="1" lang="en-GB" sz="1800">
                <a:solidFill>
                  <a:schemeClr val="dk1"/>
                </a:solidFill>
                <a:latin typeface="Century Gothic"/>
                <a:ea typeface="Century Gothic"/>
                <a:cs typeface="Century Gothic"/>
                <a:sym typeface="Century Gothic"/>
              </a:rPr>
              <a:t>orbit</a:t>
            </a:r>
            <a:r>
              <a:rPr lang="en-GB" sz="1800">
                <a:solidFill>
                  <a:schemeClr val="dk1"/>
                </a:solidFill>
                <a:latin typeface="Century Gothic"/>
                <a:ea typeface="Century Gothic"/>
                <a:cs typeface="Century Gothic"/>
                <a:sym typeface="Century Gothic"/>
              </a:rPr>
              <a:t>?</a:t>
            </a:r>
            <a:endParaRPr sz="1800">
              <a:solidFill>
                <a:schemeClr val="dk1"/>
              </a:solidFill>
              <a:latin typeface="Century Gothic"/>
              <a:ea typeface="Century Gothic"/>
              <a:cs typeface="Century Gothic"/>
              <a:sym typeface="Century Gothic"/>
            </a:endParaRPr>
          </a:p>
          <a:p>
            <a:pPr indent="0" lvl="0" marL="0" rtl="0" algn="l">
              <a:lnSpc>
                <a:spcPct val="115000"/>
              </a:lnSpc>
              <a:spcBef>
                <a:spcPts val="1600"/>
              </a:spcBef>
              <a:spcAft>
                <a:spcPts val="1600"/>
              </a:spcAft>
              <a:buNone/>
            </a:pPr>
            <a:r>
              <a:rPr lang="en-GB" sz="1800">
                <a:solidFill>
                  <a:schemeClr val="dk1"/>
                </a:solidFill>
                <a:latin typeface="Century Gothic"/>
                <a:ea typeface="Century Gothic"/>
                <a:cs typeface="Century Gothic"/>
                <a:sym typeface="Century Gothic"/>
              </a:rPr>
              <a:t>Write it on your whiteboard.</a:t>
            </a:r>
            <a:endParaRPr sz="1800">
              <a:solidFill>
                <a:schemeClr val="dk1"/>
              </a:solidFill>
              <a:latin typeface="Century Gothic"/>
              <a:ea typeface="Century Gothic"/>
              <a:cs typeface="Century Gothic"/>
              <a:sym typeface="Century Gothic"/>
            </a:endParaRPr>
          </a:p>
        </p:txBody>
      </p:sp>
      <p:pic>
        <p:nvPicPr>
          <p:cNvPr id="139" name="Google Shape;139;p24"/>
          <p:cNvPicPr preferRelativeResize="0"/>
          <p:nvPr/>
        </p:nvPicPr>
        <p:blipFill>
          <a:blip r:embed="rId3">
            <a:alphaModFix/>
          </a:blip>
          <a:stretch>
            <a:fillRect/>
          </a:stretch>
        </p:blipFill>
        <p:spPr>
          <a:xfrm>
            <a:off x="1042475" y="1544700"/>
            <a:ext cx="3346150" cy="3346150"/>
          </a:xfrm>
          <a:prstGeom prst="rect">
            <a:avLst/>
          </a:prstGeom>
          <a:noFill/>
          <a:ln>
            <a:noFill/>
          </a:ln>
        </p:spPr>
      </p:pic>
      <p:pic>
        <p:nvPicPr>
          <p:cNvPr id="140" name="Google Shape;140;p24"/>
          <p:cNvPicPr preferRelativeResize="0"/>
          <p:nvPr/>
        </p:nvPicPr>
        <p:blipFill>
          <a:blip r:embed="rId4">
            <a:alphaModFix/>
          </a:blip>
          <a:stretch>
            <a:fillRect/>
          </a:stretch>
        </p:blipFill>
        <p:spPr>
          <a:xfrm>
            <a:off x="4388625" y="1544700"/>
            <a:ext cx="4461524" cy="3346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5"/>
          <p:cNvSpPr txBox="1"/>
          <p:nvPr>
            <p:ph idx="1" type="body"/>
          </p:nvPr>
        </p:nvSpPr>
        <p:spPr>
          <a:xfrm>
            <a:off x="499650" y="566200"/>
            <a:ext cx="8457300" cy="409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Repeat the opposite word/phrase.</a:t>
            </a:r>
            <a:endParaRPr sz="2400"/>
          </a:p>
          <a:p>
            <a:pPr indent="0" lvl="0" marL="0" rtl="0" algn="l">
              <a:spcBef>
                <a:spcPts val="1600"/>
              </a:spcBef>
              <a:spcAft>
                <a:spcPts val="0"/>
              </a:spcAft>
              <a:buNone/>
            </a:pPr>
            <a:r>
              <a:rPr lang="en-GB" sz="4800"/>
              <a:t>GRAVITY</a:t>
            </a:r>
            <a:endParaRPr sz="4800"/>
          </a:p>
          <a:p>
            <a:pPr indent="0" lvl="0" marL="0" rtl="0" algn="r">
              <a:spcBef>
                <a:spcPts val="0"/>
              </a:spcBef>
              <a:spcAft>
                <a:spcPts val="1600"/>
              </a:spcAft>
              <a:buNone/>
            </a:pPr>
            <a:r>
              <a:rPr lang="en-GB" sz="4800">
                <a:solidFill>
                  <a:srgbClr val="0B5394"/>
                </a:solidFill>
              </a:rPr>
              <a:t>PULL TOWARDS OBJECT</a:t>
            </a:r>
            <a:endParaRPr sz="4800">
              <a:solidFill>
                <a:srgbClr val="0B539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6"/>
          <p:cNvSpPr txBox="1"/>
          <p:nvPr>
            <p:ph idx="1" type="body"/>
          </p:nvPr>
        </p:nvSpPr>
        <p:spPr>
          <a:xfrm>
            <a:off x="499650" y="566200"/>
            <a:ext cx="8457300" cy="409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Repeat the opposite word/phrase.</a:t>
            </a:r>
            <a:endParaRPr sz="2400"/>
          </a:p>
          <a:p>
            <a:pPr indent="0" lvl="0" marL="0" rtl="0" algn="l">
              <a:spcBef>
                <a:spcPts val="1600"/>
              </a:spcBef>
              <a:spcAft>
                <a:spcPts val="0"/>
              </a:spcAft>
              <a:buNone/>
            </a:pPr>
            <a:r>
              <a:rPr lang="en-GB" sz="4800"/>
              <a:t>ORBIT</a:t>
            </a:r>
            <a:endParaRPr sz="4800"/>
          </a:p>
          <a:p>
            <a:pPr indent="0" lvl="0" marL="0" rtl="0" algn="r">
              <a:spcBef>
                <a:spcPts val="0"/>
              </a:spcBef>
              <a:spcAft>
                <a:spcPts val="1600"/>
              </a:spcAft>
              <a:buNone/>
            </a:pPr>
            <a:r>
              <a:rPr lang="en-GB" sz="4800">
                <a:solidFill>
                  <a:srgbClr val="0B5394"/>
                </a:solidFill>
              </a:rPr>
              <a:t>PATH AROUND AN OBJECT</a:t>
            </a:r>
            <a:endParaRPr sz="4800">
              <a:solidFill>
                <a:srgbClr val="0B539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7"/>
          <p:cNvSpPr txBox="1"/>
          <p:nvPr>
            <p:ph idx="1" type="body"/>
          </p:nvPr>
        </p:nvSpPr>
        <p:spPr>
          <a:xfrm>
            <a:off x="709450" y="566200"/>
            <a:ext cx="6905400" cy="409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400"/>
              <a:t>Which of these objects rotates the </a:t>
            </a:r>
            <a:r>
              <a:rPr b="1" i="1" lang="en-GB" sz="2400"/>
              <a:t>slowest</a:t>
            </a:r>
            <a:r>
              <a:rPr lang="en-GB" sz="2400"/>
              <a:t>?</a:t>
            </a:r>
            <a:endParaRPr sz="2400"/>
          </a:p>
        </p:txBody>
      </p:sp>
      <p:graphicFrame>
        <p:nvGraphicFramePr>
          <p:cNvPr id="156" name="Google Shape;156;p27"/>
          <p:cNvGraphicFramePr/>
          <p:nvPr/>
        </p:nvGraphicFramePr>
        <p:xfrm>
          <a:off x="1810100" y="1969500"/>
          <a:ext cx="3000000" cy="3000000"/>
        </p:xfrm>
        <a:graphic>
          <a:graphicData uri="http://schemas.openxmlformats.org/drawingml/2006/table">
            <a:tbl>
              <a:tblPr>
                <a:noFill/>
                <a:tableStyleId>{7AF76BE3-5018-4C8C-9B9F-63B3DE404646}</a:tableStyleId>
              </a:tblPr>
              <a:tblGrid>
                <a:gridCol w="1140525"/>
                <a:gridCol w="2394425"/>
              </a:tblGrid>
              <a:tr h="381000">
                <a:tc>
                  <a:txBody>
                    <a:bodyPr/>
                    <a:lstStyle/>
                    <a:p>
                      <a:pPr indent="0" lvl="0" marL="0" rtl="0" algn="l">
                        <a:spcBef>
                          <a:spcPts val="0"/>
                        </a:spcBef>
                        <a:spcAft>
                          <a:spcPts val="0"/>
                        </a:spcAft>
                        <a:buNone/>
                      </a:pPr>
                      <a:r>
                        <a:rPr b="1" lang="en-GB" sz="1800">
                          <a:latin typeface="Century Gothic"/>
                          <a:ea typeface="Century Gothic"/>
                          <a:cs typeface="Century Gothic"/>
                          <a:sym typeface="Century Gothic"/>
                        </a:rPr>
                        <a:t>Object</a:t>
                      </a:r>
                      <a:endParaRPr b="1" sz="1800">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b="1" lang="en-GB" sz="1800">
                          <a:latin typeface="Century Gothic"/>
                          <a:ea typeface="Century Gothic"/>
                          <a:cs typeface="Century Gothic"/>
                          <a:sym typeface="Century Gothic"/>
                        </a:rPr>
                        <a:t>Rotation time</a:t>
                      </a:r>
                      <a:endParaRPr b="1" sz="1800">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GB" sz="1800">
                          <a:latin typeface="Century Gothic"/>
                          <a:ea typeface="Century Gothic"/>
                          <a:cs typeface="Century Gothic"/>
                          <a:sym typeface="Century Gothic"/>
                        </a:rPr>
                        <a:t>Earth</a:t>
                      </a:r>
                      <a:endParaRPr sz="1800">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GB" sz="1800">
                          <a:latin typeface="Century Gothic"/>
                          <a:ea typeface="Century Gothic"/>
                          <a:cs typeface="Century Gothic"/>
                          <a:sym typeface="Century Gothic"/>
                        </a:rPr>
                        <a:t>1 day (24 hours)</a:t>
                      </a:r>
                      <a:endParaRPr sz="1800">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GB" sz="1800">
                          <a:latin typeface="Century Gothic"/>
                          <a:ea typeface="Century Gothic"/>
                          <a:cs typeface="Century Gothic"/>
                          <a:sym typeface="Century Gothic"/>
                        </a:rPr>
                        <a:t>Moon</a:t>
                      </a:r>
                      <a:endParaRPr sz="1800">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GB" sz="1800">
                          <a:latin typeface="Century Gothic"/>
                          <a:ea typeface="Century Gothic"/>
                          <a:cs typeface="Century Gothic"/>
                          <a:sym typeface="Century Gothic"/>
                        </a:rPr>
                        <a:t>27 days</a:t>
                      </a:r>
                      <a:endParaRPr sz="1800">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GB" sz="1800">
                          <a:latin typeface="Century Gothic"/>
                          <a:ea typeface="Century Gothic"/>
                          <a:cs typeface="Century Gothic"/>
                          <a:sym typeface="Century Gothic"/>
                        </a:rPr>
                        <a:t>Sun</a:t>
                      </a:r>
                      <a:endParaRPr sz="1800">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GB" sz="1800">
                          <a:latin typeface="Century Gothic"/>
                          <a:ea typeface="Century Gothic"/>
                          <a:cs typeface="Century Gothic"/>
                          <a:sym typeface="Century Gothic"/>
                        </a:rPr>
                        <a:t>24.5 days</a:t>
                      </a:r>
                      <a:endParaRPr sz="1800">
                        <a:latin typeface="Century Gothic"/>
                        <a:ea typeface="Century Gothic"/>
                        <a:cs typeface="Century Gothic"/>
                        <a:sym typeface="Century Gothic"/>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8"/>
          <p:cNvSpPr txBox="1"/>
          <p:nvPr>
            <p:ph idx="1" type="body"/>
          </p:nvPr>
        </p:nvSpPr>
        <p:spPr>
          <a:xfrm>
            <a:off x="709450" y="566200"/>
            <a:ext cx="7620600" cy="4097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2400">
                <a:solidFill>
                  <a:schemeClr val="dk1"/>
                </a:solidFill>
              </a:rPr>
              <a:t>Draw a diagram of the Earth and Sun</a:t>
            </a:r>
            <a:endParaRPr sz="2400">
              <a:solidFill>
                <a:schemeClr val="dk1"/>
              </a:solidFill>
            </a:endParaRPr>
          </a:p>
          <a:p>
            <a:pPr indent="-381000" lvl="0" marL="457200" rtl="0" algn="l">
              <a:lnSpc>
                <a:spcPct val="100000"/>
              </a:lnSpc>
              <a:spcBef>
                <a:spcPts val="0"/>
              </a:spcBef>
              <a:spcAft>
                <a:spcPts val="0"/>
              </a:spcAft>
              <a:buClr>
                <a:schemeClr val="dk1"/>
              </a:buClr>
              <a:buSzPts val="2400"/>
              <a:buAutoNum type="arabicPeriod"/>
            </a:pPr>
            <a:r>
              <a:rPr lang="en-GB" sz="2400">
                <a:solidFill>
                  <a:schemeClr val="dk1"/>
                </a:solidFill>
              </a:rPr>
              <a:t>Draw in the Earth’s axis</a:t>
            </a:r>
            <a:endParaRPr sz="2400">
              <a:solidFill>
                <a:schemeClr val="dk1"/>
              </a:solidFill>
            </a:endParaRPr>
          </a:p>
          <a:p>
            <a:pPr indent="-381000" lvl="0" marL="457200" rtl="0" algn="l">
              <a:lnSpc>
                <a:spcPct val="100000"/>
              </a:lnSpc>
              <a:spcBef>
                <a:spcPts val="0"/>
              </a:spcBef>
              <a:spcAft>
                <a:spcPts val="0"/>
              </a:spcAft>
              <a:buClr>
                <a:schemeClr val="dk1"/>
              </a:buClr>
              <a:buSzPts val="2400"/>
              <a:buAutoNum type="arabicPeriod"/>
            </a:pPr>
            <a:r>
              <a:rPr lang="en-GB" sz="2400">
                <a:solidFill>
                  <a:schemeClr val="dk1"/>
                </a:solidFill>
              </a:rPr>
              <a:t>Show which side of the Earth would be day and night</a:t>
            </a:r>
            <a:endParaRPr sz="2400">
              <a:solidFill>
                <a:schemeClr val="dk1"/>
              </a:solidFill>
            </a:endParaRPr>
          </a:p>
        </p:txBody>
      </p:sp>
      <p:pic>
        <p:nvPicPr>
          <p:cNvPr id="162" name="Google Shape;162;p28"/>
          <p:cNvPicPr preferRelativeResize="0"/>
          <p:nvPr/>
        </p:nvPicPr>
        <p:blipFill>
          <a:blip r:embed="rId3">
            <a:alphaModFix/>
          </a:blip>
          <a:stretch>
            <a:fillRect/>
          </a:stretch>
        </p:blipFill>
        <p:spPr>
          <a:xfrm rot="899990">
            <a:off x="5707023" y="3232148"/>
            <a:ext cx="996454" cy="996454"/>
          </a:xfrm>
          <a:prstGeom prst="rect">
            <a:avLst/>
          </a:prstGeom>
          <a:noFill/>
          <a:ln>
            <a:noFill/>
          </a:ln>
        </p:spPr>
      </p:pic>
      <p:pic>
        <p:nvPicPr>
          <p:cNvPr id="163" name="Google Shape;163;p28"/>
          <p:cNvPicPr preferRelativeResize="0"/>
          <p:nvPr/>
        </p:nvPicPr>
        <p:blipFill rotWithShape="1">
          <a:blip r:embed="rId4">
            <a:alphaModFix/>
          </a:blip>
          <a:srcRect b="0" l="2276" r="0" t="0"/>
          <a:stretch/>
        </p:blipFill>
        <p:spPr>
          <a:xfrm>
            <a:off x="433601" y="2107575"/>
            <a:ext cx="2714800" cy="27779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9"/>
          <p:cNvSpPr txBox="1"/>
          <p:nvPr>
            <p:ph idx="1" type="body"/>
          </p:nvPr>
        </p:nvSpPr>
        <p:spPr>
          <a:xfrm>
            <a:off x="497975" y="2892375"/>
            <a:ext cx="5198100" cy="2012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GB"/>
              <a:t>We will discuss models proposed by Copernicus, Khayy</a:t>
            </a:r>
            <a:r>
              <a:rPr lang="en-GB">
                <a:solidFill>
                  <a:schemeClr val="dk1"/>
                </a:solidFill>
                <a:highlight>
                  <a:srgbClr val="FFFFFF"/>
                </a:highlight>
              </a:rPr>
              <a:t>ám and Galileo</a:t>
            </a:r>
            <a:endParaRPr/>
          </a:p>
        </p:txBody>
      </p:sp>
      <p:sp>
        <p:nvSpPr>
          <p:cNvPr id="169" name="Google Shape;169;p29"/>
          <p:cNvSpPr txBox="1"/>
          <p:nvPr>
            <p:ph type="title"/>
          </p:nvPr>
        </p:nvSpPr>
        <p:spPr>
          <a:xfrm>
            <a:off x="532075" y="477525"/>
            <a:ext cx="5061600" cy="183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000"/>
              <a:t>We will analyse different models of the solar system developed through history</a:t>
            </a:r>
            <a:endParaRPr sz="3000"/>
          </a:p>
        </p:txBody>
      </p:sp>
      <p:graphicFrame>
        <p:nvGraphicFramePr>
          <p:cNvPr id="170" name="Google Shape;170;p29"/>
          <p:cNvGraphicFramePr/>
          <p:nvPr/>
        </p:nvGraphicFramePr>
        <p:xfrm>
          <a:off x="6693450" y="4023650"/>
          <a:ext cx="3000000" cy="3000000"/>
        </p:xfrm>
        <a:graphic>
          <a:graphicData uri="http://schemas.openxmlformats.org/drawingml/2006/table">
            <a:tbl>
              <a:tblPr>
                <a:noFill/>
                <a:tableStyleId>{7AF76BE3-5018-4C8C-9B9F-63B3DE404646}</a:tableStyleId>
              </a:tblPr>
              <a:tblGrid>
                <a:gridCol w="213447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DECLARE THE OBJECTIVE</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526825">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Read the learning objective to your partner.</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graphicFrame>
        <p:nvGraphicFramePr>
          <p:cNvPr id="171" name="Google Shape;171;p29"/>
          <p:cNvGraphicFramePr/>
          <p:nvPr/>
        </p:nvGraphicFramePr>
        <p:xfrm>
          <a:off x="7603350" y="229425"/>
          <a:ext cx="3000000" cy="3000000"/>
        </p:xfrm>
        <a:graphic>
          <a:graphicData uri="http://schemas.openxmlformats.org/drawingml/2006/table">
            <a:tbl>
              <a:tblPr>
                <a:noFill/>
                <a:tableStyleId>{7AF76BE3-5018-4C8C-9B9F-63B3DE404646}</a:tableStyleId>
              </a:tblPr>
              <a:tblGrid>
                <a:gridCol w="12245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TRACK WITH ME</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bl>
          </a:graphicData>
        </a:graphic>
      </p:graphicFrame>
      <p:graphicFrame>
        <p:nvGraphicFramePr>
          <p:cNvPr id="172" name="Google Shape;172;p29"/>
          <p:cNvGraphicFramePr/>
          <p:nvPr/>
        </p:nvGraphicFramePr>
        <p:xfrm>
          <a:off x="7603350" y="738925"/>
          <a:ext cx="3000000" cy="3000000"/>
        </p:xfrm>
        <a:graphic>
          <a:graphicData uri="http://schemas.openxmlformats.org/drawingml/2006/table">
            <a:tbl>
              <a:tblPr>
                <a:noFill/>
                <a:tableStyleId>{7AF76BE3-5018-4C8C-9B9F-63B3DE404646}</a:tableStyleId>
              </a:tblPr>
              <a:tblGrid>
                <a:gridCol w="12245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READ</a:t>
                      </a:r>
                      <a:r>
                        <a:rPr b="1" lang="en-GB" sz="1100">
                          <a:solidFill>
                            <a:srgbClr val="FFFFFF"/>
                          </a:solidFill>
                          <a:latin typeface="Century Gothic"/>
                          <a:ea typeface="Century Gothic"/>
                          <a:cs typeface="Century Gothic"/>
                          <a:sym typeface="Century Gothic"/>
                        </a:rPr>
                        <a:t> WITH ME</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0"/>
          <p:cNvSpPr txBox="1"/>
          <p:nvPr>
            <p:ph idx="2" type="body"/>
          </p:nvPr>
        </p:nvSpPr>
        <p:spPr>
          <a:xfrm>
            <a:off x="552550" y="852700"/>
            <a:ext cx="6173700" cy="4065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2400"/>
              <a:t>Write down as many things you know about our solar system.</a:t>
            </a:r>
            <a:endParaRPr sz="2400"/>
          </a:p>
        </p:txBody>
      </p:sp>
      <p:sp>
        <p:nvSpPr>
          <p:cNvPr id="178" name="Google Shape;178;p30"/>
          <p:cNvSpPr txBox="1"/>
          <p:nvPr>
            <p:ph idx="1" type="subTitle"/>
          </p:nvPr>
        </p:nvSpPr>
        <p:spPr>
          <a:xfrm>
            <a:off x="95500" y="266050"/>
            <a:ext cx="72981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200"/>
              <a:t>We will analyse different models of the solar system developed through history</a:t>
            </a:r>
            <a:endParaRPr sz="1200"/>
          </a:p>
        </p:txBody>
      </p:sp>
      <p:graphicFrame>
        <p:nvGraphicFramePr>
          <p:cNvPr id="179" name="Google Shape;179;p30"/>
          <p:cNvGraphicFramePr/>
          <p:nvPr/>
        </p:nvGraphicFramePr>
        <p:xfrm>
          <a:off x="6838625" y="3345300"/>
          <a:ext cx="3000000" cy="3000000"/>
        </p:xfrm>
        <a:graphic>
          <a:graphicData uri="http://schemas.openxmlformats.org/drawingml/2006/table">
            <a:tbl>
              <a:tblPr>
                <a:noFill/>
                <a:tableStyleId>{7AF76BE3-5018-4C8C-9B9F-63B3DE404646}</a:tableStyleId>
              </a:tblPr>
              <a:tblGrid>
                <a:gridCol w="213447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MAKE THE CONNECTION</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Students, you already know that the sun, the moon and the Earth are part of the solar system. Additionally, objects in space travel in orbits.</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pic>
        <p:nvPicPr>
          <p:cNvPr id="180" name="Google Shape;180;p30"/>
          <p:cNvPicPr preferRelativeResize="0"/>
          <p:nvPr/>
        </p:nvPicPr>
        <p:blipFill>
          <a:blip r:embed="rId3">
            <a:alphaModFix/>
          </a:blip>
          <a:stretch>
            <a:fillRect/>
          </a:stretch>
        </p:blipFill>
        <p:spPr>
          <a:xfrm>
            <a:off x="910125" y="1849650"/>
            <a:ext cx="4705501" cy="2951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1"/>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lt1"/>
                </a:solidFill>
              </a:rPr>
              <a:t>We will analyse different models of the solar system developed through history</a:t>
            </a:r>
            <a:endParaRPr>
              <a:solidFill>
                <a:schemeClr val="lt1"/>
              </a:solidFill>
            </a:endParaRPr>
          </a:p>
        </p:txBody>
      </p:sp>
      <p:sp>
        <p:nvSpPr>
          <p:cNvPr id="186" name="Google Shape;186;p31"/>
          <p:cNvSpPr txBox="1"/>
          <p:nvPr>
            <p:ph idx="2" type="body"/>
          </p:nvPr>
        </p:nvSpPr>
        <p:spPr>
          <a:xfrm>
            <a:off x="552550" y="852700"/>
            <a:ext cx="6173700" cy="40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Many models have been created to explain the orbits of the stars, planets and satellites in the solar system. Scientific models are used to make difficult ideas easier to understand.</a:t>
            </a:r>
            <a:endParaRPr/>
          </a:p>
          <a:p>
            <a:pPr indent="0" lvl="0" marL="0" rtl="0" algn="l">
              <a:spcBef>
                <a:spcPts val="1600"/>
              </a:spcBef>
              <a:spcAft>
                <a:spcPts val="0"/>
              </a:spcAft>
              <a:buNone/>
            </a:pPr>
            <a:r>
              <a:rPr lang="en-GB"/>
              <a:t>Models of the Solar System can generally be classified as </a:t>
            </a:r>
            <a:r>
              <a:rPr b="1" lang="en-GB"/>
              <a:t>geocentric</a:t>
            </a:r>
            <a:r>
              <a:rPr lang="en-GB"/>
              <a:t> or </a:t>
            </a:r>
            <a:r>
              <a:rPr b="1" lang="en-GB"/>
              <a:t>heliocentric</a:t>
            </a:r>
            <a:r>
              <a:rPr lang="en-GB"/>
              <a:t>.</a:t>
            </a:r>
            <a:endParaRPr/>
          </a:p>
          <a:p>
            <a:pPr indent="-342900" lvl="0" marL="457200" rtl="0" algn="l">
              <a:spcBef>
                <a:spcPts val="1600"/>
              </a:spcBef>
              <a:spcAft>
                <a:spcPts val="0"/>
              </a:spcAft>
              <a:buSzPts val="1800"/>
              <a:buAutoNum type="arabicPeriod"/>
            </a:pPr>
            <a:r>
              <a:rPr lang="en-GB"/>
              <a:t>A </a:t>
            </a:r>
            <a:r>
              <a:rPr b="1" lang="en-GB"/>
              <a:t>geocentric</a:t>
            </a:r>
            <a:r>
              <a:rPr lang="en-GB"/>
              <a:t> model is created with the                         Earth at the centre of the Solar System.</a:t>
            </a:r>
            <a:endParaRPr/>
          </a:p>
          <a:p>
            <a:pPr indent="-342900" lvl="0" marL="457200" rtl="0" algn="l">
              <a:spcBef>
                <a:spcPts val="0"/>
              </a:spcBef>
              <a:spcAft>
                <a:spcPts val="0"/>
              </a:spcAft>
              <a:buSzPts val="1800"/>
              <a:buAutoNum type="arabicPeriod"/>
            </a:pPr>
            <a:r>
              <a:rPr lang="en-GB"/>
              <a:t>A </a:t>
            </a:r>
            <a:r>
              <a:rPr b="1" lang="en-GB"/>
              <a:t>heliocentric</a:t>
            </a:r>
            <a:r>
              <a:rPr lang="en-GB"/>
              <a:t> model is created with the                             Sun at the centre of the Solar Systems.</a:t>
            </a:r>
            <a:endParaRPr/>
          </a:p>
        </p:txBody>
      </p:sp>
      <p:graphicFrame>
        <p:nvGraphicFramePr>
          <p:cNvPr id="187" name="Google Shape;187;p31"/>
          <p:cNvGraphicFramePr/>
          <p:nvPr/>
        </p:nvGraphicFramePr>
        <p:xfrm>
          <a:off x="6802825" y="914925"/>
          <a:ext cx="3000000" cy="3000000"/>
        </p:xfrm>
        <a:graphic>
          <a:graphicData uri="http://schemas.openxmlformats.org/drawingml/2006/table">
            <a:tbl>
              <a:tblPr>
                <a:noFill/>
                <a:tableStyleId>{7AF76BE3-5018-4C8C-9B9F-63B3DE404646}</a:tableStyleId>
              </a:tblPr>
              <a:tblGrid>
                <a:gridCol w="214262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solidFill>
                            <a:schemeClr val="dk1"/>
                          </a:solidFill>
                          <a:latin typeface="Century Gothic"/>
                          <a:ea typeface="Century Gothic"/>
                          <a:cs typeface="Century Gothic"/>
                          <a:sym typeface="Century Gothic"/>
                        </a:rPr>
                        <a:t>If a model has the Sun in the centre of the Solar System, is it:</a:t>
                      </a:r>
                      <a:endParaRPr sz="1100">
                        <a:latin typeface="Century Gothic"/>
                        <a:ea typeface="Century Gothic"/>
                        <a:cs typeface="Century Gothic"/>
                        <a:sym typeface="Century Gothic"/>
                      </a:endParaRPr>
                    </a:p>
                    <a:p>
                      <a:pPr indent="0" lvl="0" marL="0" rtl="0" algn="l">
                        <a:spcBef>
                          <a:spcPts val="0"/>
                        </a:spcBef>
                        <a:spcAft>
                          <a:spcPts val="0"/>
                        </a:spcAft>
                        <a:buNone/>
                      </a:pPr>
                      <a:r>
                        <a:t/>
                      </a:r>
                      <a:endParaRPr sz="1100">
                        <a:latin typeface="Century Gothic"/>
                        <a:ea typeface="Century Gothic"/>
                        <a:cs typeface="Century Gothic"/>
                        <a:sym typeface="Century Gothic"/>
                      </a:endParaRPr>
                    </a:p>
                    <a:p>
                      <a:pPr indent="-298450" lvl="0" marL="457200" rtl="0" algn="l">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Geocentric</a:t>
                      </a:r>
                      <a:endParaRPr sz="1100">
                        <a:latin typeface="Century Gothic"/>
                        <a:ea typeface="Century Gothic"/>
                        <a:cs typeface="Century Gothic"/>
                        <a:sym typeface="Century Gothic"/>
                      </a:endParaRPr>
                    </a:p>
                    <a:p>
                      <a:pPr indent="-298450" lvl="0" marL="457200" rtl="0" algn="l">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Heliocentric</a:t>
                      </a:r>
                      <a:endParaRPr sz="1100">
                        <a:latin typeface="Century Gothic"/>
                        <a:ea typeface="Century Gothic"/>
                        <a:cs typeface="Century Gothic"/>
                        <a:sym typeface="Century Gothic"/>
                      </a:endParaRPr>
                    </a:p>
                    <a:p>
                      <a:pPr indent="0" lvl="0" marL="0" rtl="0" algn="l">
                        <a:spcBef>
                          <a:spcPts val="0"/>
                        </a:spcBef>
                        <a:spcAft>
                          <a:spcPts val="0"/>
                        </a:spcAft>
                        <a:buNone/>
                      </a:pPr>
                      <a:r>
                        <a:t/>
                      </a:r>
                      <a:endParaRPr sz="1100">
                        <a:latin typeface="Century Gothic"/>
                        <a:ea typeface="Century Gothic"/>
                        <a:cs typeface="Century Gothic"/>
                        <a:sym typeface="Century Gothic"/>
                      </a:endParaRPr>
                    </a:p>
                    <a:p>
                      <a:pPr indent="0" lvl="0" marL="0" rtl="0" algn="l">
                        <a:spcBef>
                          <a:spcPts val="0"/>
                        </a:spcBef>
                        <a:spcAft>
                          <a:spcPts val="0"/>
                        </a:spcAft>
                        <a:buNone/>
                      </a:pPr>
                      <a:r>
                        <a:rPr lang="en-GB" sz="1100">
                          <a:latin typeface="Century Gothic"/>
                          <a:ea typeface="Century Gothic"/>
                          <a:cs typeface="Century Gothic"/>
                          <a:sym typeface="Century Gothic"/>
                        </a:rPr>
                        <a:t>Explain.</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pic>
        <p:nvPicPr>
          <p:cNvPr id="188" name="Google Shape;188;p31"/>
          <p:cNvPicPr preferRelativeResize="0"/>
          <p:nvPr/>
        </p:nvPicPr>
        <p:blipFill rotWithShape="1">
          <a:blip r:embed="rId3">
            <a:alphaModFix/>
          </a:blip>
          <a:srcRect b="7813" l="0" r="0" t="7813"/>
          <a:stretch/>
        </p:blipFill>
        <p:spPr>
          <a:xfrm>
            <a:off x="5660600" y="3070575"/>
            <a:ext cx="3284855" cy="184773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C EDI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d5c732d2-f217-444a-91d8-37c5714ca695">
      <UserInfo>
        <DisplayName/>
        <AccountId xsi:nil="true"/>
        <AccountType/>
      </UserInfo>
    </SharedWithUsers>
    <MediaLengthInSeconds xmlns="8f659357-f805-491c-ad0b-5621b2de6466" xsi:nil="true"/>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1ACC19C-52E9-4650-913E-055EEB5C6328}"/>
</file>

<file path=customXml/itemProps2.xml><?xml version="1.0" encoding="utf-8"?>
<ds:datastoreItem xmlns:ds="http://schemas.openxmlformats.org/officeDocument/2006/customXml" ds:itemID="{4F348384-E62C-400C-B097-B8C03B751A1C}"/>
</file>

<file path=customXml/itemProps3.xml><?xml version="1.0" encoding="utf-8"?>
<ds:datastoreItem xmlns:ds="http://schemas.openxmlformats.org/officeDocument/2006/customXml" ds:itemID="{A65C444B-E331-41C8-B6DA-51BF94B023BD}"/>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r8>38500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ies>
</file>